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395" r:id="rId2"/>
    <p:sldId id="312" r:id="rId3"/>
    <p:sldId id="313" r:id="rId4"/>
    <p:sldId id="384" r:id="rId5"/>
    <p:sldId id="366" r:id="rId6"/>
    <p:sldId id="369" r:id="rId7"/>
    <p:sldId id="353" r:id="rId8"/>
    <p:sldId id="367" r:id="rId9"/>
    <p:sldId id="368" r:id="rId10"/>
    <p:sldId id="370" r:id="rId11"/>
    <p:sldId id="371" r:id="rId12"/>
    <p:sldId id="372" r:id="rId13"/>
    <p:sldId id="373" r:id="rId14"/>
    <p:sldId id="374" r:id="rId15"/>
    <p:sldId id="376" r:id="rId16"/>
    <p:sldId id="394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Montserrat Black" panose="020F0502020204030204" pitchFamily="34" charset="0"/>
      <p:bold r:id="rId21"/>
      <p:italic r:id="rId22"/>
      <p:boldItalic r:id="rId23"/>
    </p:embeddedFont>
    <p:embeddedFont>
      <p:font typeface="Montserrat Light" panose="020F0302020204030204" pitchFamily="34" charset="0"/>
      <p:regular r:id="rId24"/>
      <p: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amble" id="{CF1F26F7-E244-464D-8A7F-4A56743C5E08}">
          <p14:sldIdLst>
            <p14:sldId id="395"/>
            <p14:sldId id="312"/>
            <p14:sldId id="313"/>
            <p14:sldId id="384"/>
            <p14:sldId id="366"/>
            <p14:sldId id="369"/>
            <p14:sldId id="353"/>
            <p14:sldId id="367"/>
            <p14:sldId id="368"/>
            <p14:sldId id="370"/>
            <p14:sldId id="371"/>
            <p14:sldId id="372"/>
            <p14:sldId id="373"/>
            <p14:sldId id="374"/>
            <p14:sldId id="376"/>
            <p14:sldId id="3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4AEC"/>
    <a:srgbClr val="2329F0"/>
    <a:srgbClr val="2657F4"/>
    <a:srgbClr val="4D78F2"/>
    <a:srgbClr val="3366FF"/>
    <a:srgbClr val="EEEEF1"/>
    <a:srgbClr val="DDDEE3"/>
    <a:srgbClr val="FAFAFA"/>
    <a:srgbClr val="1E292E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2022. 3. 2.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그림 개체 틀 4">
            <a:extLst>
              <a:ext uri="{FF2B5EF4-FFF2-40B4-BE49-F238E27FC236}">
                <a16:creationId xmlns:a16="http://schemas.microsoft.com/office/drawing/2014/main" id="{01F7853C-66B7-4E38-98C9-416F22FEC0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12040" y="796942"/>
            <a:ext cx="3948110" cy="52641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8FE342-C91F-4C28-A5CC-22296535F6C7}"/>
              </a:ext>
            </a:extLst>
          </p:cNvPr>
          <p:cNvSpPr/>
          <p:nvPr userDrawn="1"/>
        </p:nvSpPr>
        <p:spPr>
          <a:xfrm>
            <a:off x="831848" y="79694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BA35B7-DB8D-4263-B065-6BCDF14EED65}"/>
              </a:ext>
            </a:extLst>
          </p:cNvPr>
          <p:cNvSpPr/>
          <p:nvPr userDrawn="1"/>
        </p:nvSpPr>
        <p:spPr>
          <a:xfrm>
            <a:off x="0" y="2"/>
            <a:ext cx="831848" cy="200024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BCB111-374B-48B9-A809-BB747547029A}"/>
              </a:ext>
            </a:extLst>
          </p:cNvPr>
          <p:cNvSpPr/>
          <p:nvPr userDrawn="1"/>
        </p:nvSpPr>
        <p:spPr>
          <a:xfrm>
            <a:off x="11360152" y="6657976"/>
            <a:ext cx="831848" cy="200024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925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A0A0BB-4C30-4EFA-A2E5-8303D276C5FF}"/>
              </a:ext>
            </a:extLst>
          </p:cNvPr>
          <p:cNvSpPr/>
          <p:nvPr userDrawn="1"/>
        </p:nvSpPr>
        <p:spPr>
          <a:xfrm>
            <a:off x="4779983" y="3428998"/>
            <a:ext cx="7412017" cy="3429002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96F29148-4CF1-4B59-B56A-832E2A89F87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8998"/>
            <a:ext cx="4779983" cy="342900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47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EF652A0-3462-44AF-929F-AB32CE5141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8306" y="2770986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BE39588-0893-49B1-AD76-1D03534FF8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50931" y="1454969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479378F5-97F9-4390-97C1-319521917F2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13556" y="2770986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2002CCFC-F957-4223-B51E-8E994133D9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776181" y="1454969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341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B37C4A3E-FC94-4F95-8E2A-ED76BDDB5E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848" y="796942"/>
            <a:ext cx="2632034" cy="39480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1D13D1-CA3E-42B1-BC5E-98BAB574744B}"/>
              </a:ext>
            </a:extLst>
          </p:cNvPr>
          <p:cNvSpPr/>
          <p:nvPr userDrawn="1"/>
        </p:nvSpPr>
        <p:spPr>
          <a:xfrm>
            <a:off x="9216572" y="79694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0B3252B-9D67-4449-BDA5-306AD60E0F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08193" y="796942"/>
            <a:ext cx="2632034" cy="39480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C3091DE3-90A8-4A26-874F-D6A3C10E74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84538" y="796942"/>
            <a:ext cx="2632034" cy="39480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29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A52F12-2DDD-46D4-A246-A98BE088ACDD}"/>
              </a:ext>
            </a:extLst>
          </p:cNvPr>
          <p:cNvSpPr/>
          <p:nvPr userDrawn="1"/>
        </p:nvSpPr>
        <p:spPr>
          <a:xfrm>
            <a:off x="7412017" y="0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244577-18B6-4574-9ABC-9A890B817570}"/>
              </a:ext>
            </a:extLst>
          </p:cNvPr>
          <p:cNvSpPr/>
          <p:nvPr userDrawn="1"/>
        </p:nvSpPr>
        <p:spPr>
          <a:xfrm>
            <a:off x="8728034" y="0"/>
            <a:ext cx="1316017" cy="1316017"/>
          </a:xfrm>
          <a:prstGeom prst="rect">
            <a:avLst/>
          </a:prstGeom>
          <a:solidFill>
            <a:srgbClr val="3366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400397-0BD1-4C40-BED4-9E2DE213DAB7}"/>
              </a:ext>
            </a:extLst>
          </p:cNvPr>
          <p:cNvSpPr/>
          <p:nvPr userDrawn="1"/>
        </p:nvSpPr>
        <p:spPr>
          <a:xfrm>
            <a:off x="10044051" y="0"/>
            <a:ext cx="1316017" cy="1316017"/>
          </a:xfrm>
          <a:prstGeom prst="rect">
            <a:avLst/>
          </a:prstGeom>
          <a:solidFill>
            <a:srgbClr val="4D78F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1D1D74-F772-457F-A7EC-3F83DF82C1B1}"/>
              </a:ext>
            </a:extLst>
          </p:cNvPr>
          <p:cNvSpPr/>
          <p:nvPr userDrawn="1"/>
        </p:nvSpPr>
        <p:spPr>
          <a:xfrm>
            <a:off x="7412017" y="5541983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326E54-D194-4CE6-BDDF-4EDB492D5E71}"/>
              </a:ext>
            </a:extLst>
          </p:cNvPr>
          <p:cNvSpPr/>
          <p:nvPr userDrawn="1"/>
        </p:nvSpPr>
        <p:spPr>
          <a:xfrm>
            <a:off x="8728034" y="5541983"/>
            <a:ext cx="1316017" cy="1316017"/>
          </a:xfrm>
          <a:prstGeom prst="rect">
            <a:avLst/>
          </a:prstGeom>
          <a:solidFill>
            <a:srgbClr val="0A4AE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352A7-103E-42F0-8A30-526845A09439}"/>
              </a:ext>
            </a:extLst>
          </p:cNvPr>
          <p:cNvSpPr/>
          <p:nvPr userDrawn="1"/>
        </p:nvSpPr>
        <p:spPr>
          <a:xfrm>
            <a:off x="10044051" y="5541983"/>
            <a:ext cx="1316017" cy="1316017"/>
          </a:xfrm>
          <a:prstGeom prst="rect">
            <a:avLst/>
          </a:prstGeom>
          <a:solidFill>
            <a:srgbClr val="2329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BB8B4EC7-792D-4535-B9A0-588815C3D6D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466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0DD6DE-DE51-4017-9B46-2EF4D4A2F6EB}"/>
              </a:ext>
            </a:extLst>
          </p:cNvPr>
          <p:cNvSpPr/>
          <p:nvPr userDrawn="1"/>
        </p:nvSpPr>
        <p:spPr>
          <a:xfrm>
            <a:off x="7412017" y="0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24F12-9E2F-4A5D-8449-E1658FAF5373}"/>
              </a:ext>
            </a:extLst>
          </p:cNvPr>
          <p:cNvSpPr/>
          <p:nvPr userDrawn="1"/>
        </p:nvSpPr>
        <p:spPr>
          <a:xfrm>
            <a:off x="8728034" y="0"/>
            <a:ext cx="1316017" cy="1316017"/>
          </a:xfrm>
          <a:prstGeom prst="rect">
            <a:avLst/>
          </a:prstGeom>
          <a:solidFill>
            <a:srgbClr val="3366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9A934A-300C-4A4C-A772-FAF844836EF9}"/>
              </a:ext>
            </a:extLst>
          </p:cNvPr>
          <p:cNvSpPr/>
          <p:nvPr userDrawn="1"/>
        </p:nvSpPr>
        <p:spPr>
          <a:xfrm>
            <a:off x="10044051" y="0"/>
            <a:ext cx="1316017" cy="1316017"/>
          </a:xfrm>
          <a:prstGeom prst="rect">
            <a:avLst/>
          </a:prstGeom>
          <a:solidFill>
            <a:srgbClr val="4D78F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63D361-7673-40C4-99EB-A6A7D171B79D}"/>
              </a:ext>
            </a:extLst>
          </p:cNvPr>
          <p:cNvSpPr/>
          <p:nvPr userDrawn="1"/>
        </p:nvSpPr>
        <p:spPr>
          <a:xfrm>
            <a:off x="7412017" y="5541983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C9117D-7A84-40E7-A574-8889ABF7996A}"/>
              </a:ext>
            </a:extLst>
          </p:cNvPr>
          <p:cNvSpPr/>
          <p:nvPr userDrawn="1"/>
        </p:nvSpPr>
        <p:spPr>
          <a:xfrm>
            <a:off x="8728034" y="5541983"/>
            <a:ext cx="1316017" cy="1316017"/>
          </a:xfrm>
          <a:prstGeom prst="rect">
            <a:avLst/>
          </a:prstGeom>
          <a:solidFill>
            <a:srgbClr val="0A4AE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881041-6808-46D4-B7D1-5D14EDC05BE0}"/>
              </a:ext>
            </a:extLst>
          </p:cNvPr>
          <p:cNvSpPr/>
          <p:nvPr userDrawn="1"/>
        </p:nvSpPr>
        <p:spPr>
          <a:xfrm>
            <a:off x="10044051" y="5541983"/>
            <a:ext cx="1316017" cy="1316017"/>
          </a:xfrm>
          <a:prstGeom prst="rect">
            <a:avLst/>
          </a:prstGeom>
          <a:solidFill>
            <a:srgbClr val="2329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B2C4CD6F-B3EC-4E79-BD07-A2A4E3B4EE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426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194730-5E64-4092-8C1E-7662C5B6900C}"/>
              </a:ext>
            </a:extLst>
          </p:cNvPr>
          <p:cNvSpPr/>
          <p:nvPr userDrawn="1"/>
        </p:nvSpPr>
        <p:spPr>
          <a:xfrm>
            <a:off x="7412017" y="0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0EC8BE-5D2C-473A-9C6E-E0CB8377683B}"/>
              </a:ext>
            </a:extLst>
          </p:cNvPr>
          <p:cNvSpPr/>
          <p:nvPr userDrawn="1"/>
        </p:nvSpPr>
        <p:spPr>
          <a:xfrm>
            <a:off x="8728034" y="0"/>
            <a:ext cx="1316017" cy="1316017"/>
          </a:xfrm>
          <a:prstGeom prst="rect">
            <a:avLst/>
          </a:prstGeom>
          <a:solidFill>
            <a:srgbClr val="3366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C752DC-D61C-478A-ACB4-2F874D194B8D}"/>
              </a:ext>
            </a:extLst>
          </p:cNvPr>
          <p:cNvSpPr/>
          <p:nvPr userDrawn="1"/>
        </p:nvSpPr>
        <p:spPr>
          <a:xfrm>
            <a:off x="10044051" y="0"/>
            <a:ext cx="1316017" cy="1316017"/>
          </a:xfrm>
          <a:prstGeom prst="rect">
            <a:avLst/>
          </a:prstGeom>
          <a:solidFill>
            <a:srgbClr val="4D78F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E65AB4-336C-4F49-A9A2-90A4BB54C7E9}"/>
              </a:ext>
            </a:extLst>
          </p:cNvPr>
          <p:cNvSpPr/>
          <p:nvPr userDrawn="1"/>
        </p:nvSpPr>
        <p:spPr>
          <a:xfrm>
            <a:off x="7412017" y="5541983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570EF8-BEA3-4BD6-BEEC-31844B6C5620}"/>
              </a:ext>
            </a:extLst>
          </p:cNvPr>
          <p:cNvSpPr/>
          <p:nvPr userDrawn="1"/>
        </p:nvSpPr>
        <p:spPr>
          <a:xfrm>
            <a:off x="8728034" y="5541983"/>
            <a:ext cx="1316017" cy="1316017"/>
          </a:xfrm>
          <a:prstGeom prst="rect">
            <a:avLst/>
          </a:prstGeom>
          <a:solidFill>
            <a:srgbClr val="0A4AE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081442-CA25-4A34-8CFA-3BE462BB66D5}"/>
              </a:ext>
            </a:extLst>
          </p:cNvPr>
          <p:cNvSpPr/>
          <p:nvPr userDrawn="1"/>
        </p:nvSpPr>
        <p:spPr>
          <a:xfrm>
            <a:off x="10044051" y="5541983"/>
            <a:ext cx="1316017" cy="1316017"/>
          </a:xfrm>
          <a:prstGeom prst="rect">
            <a:avLst/>
          </a:prstGeom>
          <a:solidFill>
            <a:srgbClr val="2329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FF33584A-3248-46B7-9EB2-4B307B71E7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443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F46929A-99F6-4803-AADD-E248E3A52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42FE5389-A5FB-41B9-8CD0-650849B461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rgbClr val="265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2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67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3D0A3B-D33B-4E98-845C-A5D608B166A7}"/>
              </a:ext>
            </a:extLst>
          </p:cNvPr>
          <p:cNvSpPr/>
          <p:nvPr userDrawn="1"/>
        </p:nvSpPr>
        <p:spPr>
          <a:xfrm>
            <a:off x="831848" y="474503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173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9FE8E902-2D91-454C-86A1-4B6F5FC8EB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1848" y="3428998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F6C14F-D2BB-422B-85D9-76B2942F4D00}"/>
              </a:ext>
            </a:extLst>
          </p:cNvPr>
          <p:cNvSpPr/>
          <p:nvPr userDrawn="1"/>
        </p:nvSpPr>
        <p:spPr>
          <a:xfrm>
            <a:off x="3463967" y="3428998"/>
            <a:ext cx="7896102" cy="263205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70C63D-ABE4-43D6-B8B7-5A07A86BB188}"/>
              </a:ext>
            </a:extLst>
          </p:cNvPr>
          <p:cNvSpPr/>
          <p:nvPr userDrawn="1"/>
        </p:nvSpPr>
        <p:spPr>
          <a:xfrm>
            <a:off x="1" y="1"/>
            <a:ext cx="831848" cy="796942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9872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B324E08-0B37-444F-AF5B-4C6944996618}"/>
              </a:ext>
            </a:extLst>
          </p:cNvPr>
          <p:cNvSpPr/>
          <p:nvPr userDrawn="1"/>
        </p:nvSpPr>
        <p:spPr>
          <a:xfrm>
            <a:off x="0" y="6061055"/>
            <a:ext cx="12192000" cy="796945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0660A3F-388C-4332-8160-9F0FC05B02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12017" y="0"/>
            <a:ext cx="4779983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382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3966D3-4928-4C30-9541-BB47D782168C}"/>
              </a:ext>
            </a:extLst>
          </p:cNvPr>
          <p:cNvSpPr/>
          <p:nvPr userDrawn="1"/>
        </p:nvSpPr>
        <p:spPr>
          <a:xfrm>
            <a:off x="6096000" y="79694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CB670B-F1CC-4F0F-B4E7-1BDBD4D4ADFA}"/>
              </a:ext>
            </a:extLst>
          </p:cNvPr>
          <p:cNvSpPr/>
          <p:nvPr userDrawn="1"/>
        </p:nvSpPr>
        <p:spPr>
          <a:xfrm>
            <a:off x="7412017" y="79694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CF972-9CCD-409C-9943-B03176CE24AF}"/>
              </a:ext>
            </a:extLst>
          </p:cNvPr>
          <p:cNvSpPr/>
          <p:nvPr userDrawn="1"/>
        </p:nvSpPr>
        <p:spPr>
          <a:xfrm>
            <a:off x="10044051" y="796941"/>
            <a:ext cx="1316017" cy="1316017"/>
          </a:xfrm>
          <a:prstGeom prst="rect">
            <a:avLst/>
          </a:prstGeom>
          <a:solidFill>
            <a:srgbClr val="EEEEF1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8FCCC4-F96E-46BF-8C55-7B945E3067AE}"/>
              </a:ext>
            </a:extLst>
          </p:cNvPr>
          <p:cNvSpPr/>
          <p:nvPr userDrawn="1"/>
        </p:nvSpPr>
        <p:spPr>
          <a:xfrm>
            <a:off x="6096000" y="211298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7BF85-C8FC-400B-8417-BD577B8D5EEE}"/>
              </a:ext>
            </a:extLst>
          </p:cNvPr>
          <p:cNvSpPr/>
          <p:nvPr userDrawn="1"/>
        </p:nvSpPr>
        <p:spPr>
          <a:xfrm>
            <a:off x="7412017" y="211298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1611AB-46CB-46B3-9A9E-7B7074FE6B2D}"/>
              </a:ext>
            </a:extLst>
          </p:cNvPr>
          <p:cNvSpPr/>
          <p:nvPr userDrawn="1"/>
        </p:nvSpPr>
        <p:spPr>
          <a:xfrm>
            <a:off x="8728034" y="2112981"/>
            <a:ext cx="1316017" cy="1316017"/>
          </a:xfrm>
          <a:prstGeom prst="rect">
            <a:avLst/>
          </a:prstGeom>
          <a:solidFill>
            <a:srgbClr val="4D78F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11297-6E25-476C-BE7E-487236CF1F05}"/>
              </a:ext>
            </a:extLst>
          </p:cNvPr>
          <p:cNvSpPr/>
          <p:nvPr userDrawn="1"/>
        </p:nvSpPr>
        <p:spPr>
          <a:xfrm>
            <a:off x="6096000" y="342899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5BC5FA-2715-4600-AE4B-8ED4CA59C3CA}"/>
              </a:ext>
            </a:extLst>
          </p:cNvPr>
          <p:cNvSpPr/>
          <p:nvPr userDrawn="1"/>
        </p:nvSpPr>
        <p:spPr>
          <a:xfrm>
            <a:off x="7412017" y="3428998"/>
            <a:ext cx="1316017" cy="1316017"/>
          </a:xfrm>
          <a:prstGeom prst="rect">
            <a:avLst/>
          </a:prstGeom>
          <a:solidFill>
            <a:srgbClr val="EEEEF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B0112E-9797-4FB1-BEDB-D9CC093EE60F}"/>
              </a:ext>
            </a:extLst>
          </p:cNvPr>
          <p:cNvSpPr/>
          <p:nvPr userDrawn="1"/>
        </p:nvSpPr>
        <p:spPr>
          <a:xfrm>
            <a:off x="8728034" y="342899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1DBF16-1DA5-41DD-9FC4-13BAA5649053}"/>
              </a:ext>
            </a:extLst>
          </p:cNvPr>
          <p:cNvSpPr/>
          <p:nvPr userDrawn="1"/>
        </p:nvSpPr>
        <p:spPr>
          <a:xfrm>
            <a:off x="10044051" y="342899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4F3F6B-248C-4270-B166-40F634C49D3E}"/>
              </a:ext>
            </a:extLst>
          </p:cNvPr>
          <p:cNvSpPr/>
          <p:nvPr userDrawn="1"/>
        </p:nvSpPr>
        <p:spPr>
          <a:xfrm>
            <a:off x="6096000" y="4745038"/>
            <a:ext cx="1316017" cy="1316017"/>
          </a:xfrm>
          <a:prstGeom prst="rect">
            <a:avLst/>
          </a:prstGeom>
          <a:solidFill>
            <a:srgbClr val="EEEEF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9235BC-967C-4A11-862E-E4F5D080C17D}"/>
              </a:ext>
            </a:extLst>
          </p:cNvPr>
          <p:cNvSpPr/>
          <p:nvPr userDrawn="1"/>
        </p:nvSpPr>
        <p:spPr>
          <a:xfrm>
            <a:off x="4779983" y="4745038"/>
            <a:ext cx="1316017" cy="1316017"/>
          </a:xfrm>
          <a:prstGeom prst="rect">
            <a:avLst/>
          </a:prstGeom>
          <a:solidFill>
            <a:srgbClr val="EEEEF1">
              <a:alpha val="15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152E9F-5A94-44DA-A9A8-860D4D5BA3AC}"/>
              </a:ext>
            </a:extLst>
          </p:cNvPr>
          <p:cNvSpPr/>
          <p:nvPr userDrawn="1"/>
        </p:nvSpPr>
        <p:spPr>
          <a:xfrm>
            <a:off x="8728034" y="474503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F602D9-3723-4010-B63F-306AF8C5EC62}"/>
              </a:ext>
            </a:extLst>
          </p:cNvPr>
          <p:cNvSpPr/>
          <p:nvPr userDrawn="1"/>
        </p:nvSpPr>
        <p:spPr>
          <a:xfrm>
            <a:off x="10044051" y="474503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40" name="그림 개체 틀 2">
            <a:extLst>
              <a:ext uri="{FF2B5EF4-FFF2-40B4-BE49-F238E27FC236}">
                <a16:creationId xmlns:a16="http://schemas.microsoft.com/office/drawing/2014/main" id="{75C6B7AC-4052-4E8F-8455-B123A4F3362F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096000" y="796941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E9F1A9A5-D6E8-4030-99C0-ED36F57BEB5A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8729513" y="3428998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22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915F462-6C1D-4703-859E-E2B96243B1C7}"/>
              </a:ext>
            </a:extLst>
          </p:cNvPr>
          <p:cNvSpPr/>
          <p:nvPr userDrawn="1"/>
        </p:nvSpPr>
        <p:spPr>
          <a:xfrm>
            <a:off x="7412017" y="796941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BE128B-8F13-4EC4-8B69-00377000D012}"/>
              </a:ext>
            </a:extLst>
          </p:cNvPr>
          <p:cNvSpPr/>
          <p:nvPr userDrawn="1"/>
        </p:nvSpPr>
        <p:spPr>
          <a:xfrm>
            <a:off x="8728034" y="796941"/>
            <a:ext cx="1316017" cy="1316017"/>
          </a:xfrm>
          <a:prstGeom prst="rect">
            <a:avLst/>
          </a:prstGeom>
          <a:solidFill>
            <a:srgbClr val="3366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F4599-A1F8-4E51-94CE-AC173382F8F4}"/>
              </a:ext>
            </a:extLst>
          </p:cNvPr>
          <p:cNvSpPr/>
          <p:nvPr userDrawn="1"/>
        </p:nvSpPr>
        <p:spPr>
          <a:xfrm>
            <a:off x="10044051" y="796941"/>
            <a:ext cx="1316017" cy="1316017"/>
          </a:xfrm>
          <a:prstGeom prst="rect">
            <a:avLst/>
          </a:prstGeom>
          <a:solidFill>
            <a:srgbClr val="4D78F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A8737C-CBAF-4D62-8628-979D22625BB8}"/>
              </a:ext>
            </a:extLst>
          </p:cNvPr>
          <p:cNvSpPr/>
          <p:nvPr userDrawn="1"/>
        </p:nvSpPr>
        <p:spPr>
          <a:xfrm>
            <a:off x="7412017" y="474503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0FC473-8E03-4C3A-B876-1C331147B793}"/>
              </a:ext>
            </a:extLst>
          </p:cNvPr>
          <p:cNvSpPr/>
          <p:nvPr userDrawn="1"/>
        </p:nvSpPr>
        <p:spPr>
          <a:xfrm>
            <a:off x="8728034" y="4745038"/>
            <a:ext cx="1316017" cy="1316017"/>
          </a:xfrm>
          <a:prstGeom prst="rect">
            <a:avLst/>
          </a:prstGeom>
          <a:solidFill>
            <a:srgbClr val="0A4AE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904118-0F89-4905-932F-43D8C9B301F3}"/>
              </a:ext>
            </a:extLst>
          </p:cNvPr>
          <p:cNvSpPr/>
          <p:nvPr userDrawn="1"/>
        </p:nvSpPr>
        <p:spPr>
          <a:xfrm>
            <a:off x="10044051" y="4745038"/>
            <a:ext cx="1316017" cy="1316017"/>
          </a:xfrm>
          <a:prstGeom prst="rect">
            <a:avLst/>
          </a:prstGeom>
          <a:solidFill>
            <a:srgbClr val="2329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BF3F5C7F-0D82-42E3-B933-057C9C5E8E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20063" y="1873100"/>
            <a:ext cx="4640005" cy="31118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005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53A7199-DD05-4C2D-97C5-593771D955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D5934D-76AE-4A68-B5FC-72DF6BAA870E}"/>
              </a:ext>
            </a:extLst>
          </p:cNvPr>
          <p:cNvSpPr/>
          <p:nvPr userDrawn="1"/>
        </p:nvSpPr>
        <p:spPr>
          <a:xfrm>
            <a:off x="6096000" y="4745038"/>
            <a:ext cx="1316017" cy="1316017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85403C-07BA-47BD-8915-441196B443AC}"/>
              </a:ext>
            </a:extLst>
          </p:cNvPr>
          <p:cNvSpPr/>
          <p:nvPr userDrawn="1"/>
        </p:nvSpPr>
        <p:spPr>
          <a:xfrm>
            <a:off x="11360152" y="0"/>
            <a:ext cx="831848" cy="796942"/>
          </a:xfrm>
          <a:prstGeom prst="rect">
            <a:avLst/>
          </a:prstGeom>
          <a:solidFill>
            <a:srgbClr val="2657F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896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5702E1D-839C-4C72-AD96-EE901352D34B}"/>
              </a:ext>
            </a:extLst>
          </p:cNvPr>
          <p:cNvCxnSpPr/>
          <p:nvPr userDrawn="1"/>
        </p:nvCxnSpPr>
        <p:spPr>
          <a:xfrm>
            <a:off x="831850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4A775A6-5B13-40DC-B317-6D7869AB14A7}"/>
              </a:ext>
            </a:extLst>
          </p:cNvPr>
          <p:cNvCxnSpPr/>
          <p:nvPr userDrawn="1"/>
        </p:nvCxnSpPr>
        <p:spPr>
          <a:xfrm>
            <a:off x="2147888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DCCD3B-4013-4687-8A0D-7E5788349BA8}"/>
              </a:ext>
            </a:extLst>
          </p:cNvPr>
          <p:cNvCxnSpPr/>
          <p:nvPr userDrawn="1"/>
        </p:nvCxnSpPr>
        <p:spPr>
          <a:xfrm>
            <a:off x="3463926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4D2802-E6FA-4517-B12B-C54E3771273A}"/>
              </a:ext>
            </a:extLst>
          </p:cNvPr>
          <p:cNvCxnSpPr/>
          <p:nvPr userDrawn="1"/>
        </p:nvCxnSpPr>
        <p:spPr>
          <a:xfrm>
            <a:off x="4779964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6D4545-B260-485B-9E80-BCB52164770C}"/>
              </a:ext>
            </a:extLst>
          </p:cNvPr>
          <p:cNvCxnSpPr/>
          <p:nvPr userDrawn="1"/>
        </p:nvCxnSpPr>
        <p:spPr>
          <a:xfrm>
            <a:off x="6096002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155CD8-B7F6-4C26-9201-9A934A085389}"/>
              </a:ext>
            </a:extLst>
          </p:cNvPr>
          <p:cNvCxnSpPr/>
          <p:nvPr userDrawn="1"/>
        </p:nvCxnSpPr>
        <p:spPr>
          <a:xfrm>
            <a:off x="7412040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A73ACF-0285-4591-A93D-D748A2D96580}"/>
              </a:ext>
            </a:extLst>
          </p:cNvPr>
          <p:cNvCxnSpPr/>
          <p:nvPr userDrawn="1"/>
        </p:nvCxnSpPr>
        <p:spPr>
          <a:xfrm>
            <a:off x="8728078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88459F8-B030-4F35-B534-9EA487AC4226}"/>
              </a:ext>
            </a:extLst>
          </p:cNvPr>
          <p:cNvCxnSpPr/>
          <p:nvPr userDrawn="1"/>
        </p:nvCxnSpPr>
        <p:spPr>
          <a:xfrm>
            <a:off x="10044116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70C4FC-7984-46FB-9489-8C9627A916E7}"/>
              </a:ext>
            </a:extLst>
          </p:cNvPr>
          <p:cNvCxnSpPr/>
          <p:nvPr userDrawn="1"/>
        </p:nvCxnSpPr>
        <p:spPr>
          <a:xfrm>
            <a:off x="11360150" y="0"/>
            <a:ext cx="0" cy="685800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8D48528-7DF7-4943-BEBE-77820B47CECE}"/>
              </a:ext>
            </a:extLst>
          </p:cNvPr>
          <p:cNvCxnSpPr>
            <a:cxnSpLocks/>
          </p:cNvCxnSpPr>
          <p:nvPr userDrawn="1"/>
        </p:nvCxnSpPr>
        <p:spPr>
          <a:xfrm>
            <a:off x="0" y="796944"/>
            <a:ext cx="12192000" cy="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89E4072-7C42-4503-B333-45FB91558F2F}"/>
              </a:ext>
            </a:extLst>
          </p:cNvPr>
          <p:cNvCxnSpPr>
            <a:cxnSpLocks/>
          </p:cNvCxnSpPr>
          <p:nvPr userDrawn="1"/>
        </p:nvCxnSpPr>
        <p:spPr>
          <a:xfrm>
            <a:off x="0" y="2112973"/>
            <a:ext cx="12192000" cy="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4FF8CC3-EF40-44F1-95CF-CEE5D99052F7}"/>
              </a:ext>
            </a:extLst>
          </p:cNvPr>
          <p:cNvCxnSpPr>
            <a:cxnSpLocks/>
          </p:cNvCxnSpPr>
          <p:nvPr userDrawn="1"/>
        </p:nvCxnSpPr>
        <p:spPr>
          <a:xfrm>
            <a:off x="0" y="3429002"/>
            <a:ext cx="12192000" cy="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547982-F23C-4E08-9004-9334731B5BB1}"/>
              </a:ext>
            </a:extLst>
          </p:cNvPr>
          <p:cNvCxnSpPr>
            <a:cxnSpLocks/>
          </p:cNvCxnSpPr>
          <p:nvPr userDrawn="1"/>
        </p:nvCxnSpPr>
        <p:spPr>
          <a:xfrm>
            <a:off x="0" y="4745030"/>
            <a:ext cx="12192000" cy="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21705E8-845B-4D36-9A38-6EFFB3D6F0B7}"/>
              </a:ext>
            </a:extLst>
          </p:cNvPr>
          <p:cNvCxnSpPr>
            <a:cxnSpLocks/>
          </p:cNvCxnSpPr>
          <p:nvPr userDrawn="1"/>
        </p:nvCxnSpPr>
        <p:spPr>
          <a:xfrm>
            <a:off x="0" y="6061057"/>
            <a:ext cx="12192000" cy="0"/>
          </a:xfrm>
          <a:prstGeom prst="line">
            <a:avLst/>
          </a:prstGeom>
          <a:ln w="127">
            <a:solidFill>
              <a:schemeClr val="bg1">
                <a:lumMod val="75000"/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76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D482B3-1AD0-40CF-AD7D-2948434A7B92}"/>
              </a:ext>
            </a:extLst>
          </p:cNvPr>
          <p:cNvSpPr txBox="1"/>
          <p:nvPr/>
        </p:nvSpPr>
        <p:spPr>
          <a:xfrm>
            <a:off x="733326" y="3623247"/>
            <a:ext cx="72727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+mj-lt"/>
                <a:cs typeface="Arial" panose="020B0604020202020204" pitchFamily="34" charset="0"/>
              </a:rPr>
              <a:t>Insight to computer vision</a:t>
            </a:r>
            <a:endParaRPr lang="ko-KR" altLang="en-US" sz="5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B0303-DA67-E54C-A23B-BA271F3E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013" y="5017508"/>
            <a:ext cx="1316660" cy="132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4DF231-7672-9649-9BBC-3DC737C04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53" y="800267"/>
            <a:ext cx="1314700" cy="131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13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A018BF-CC45-4240-8552-049126CAF9DE}"/>
              </a:ext>
            </a:extLst>
          </p:cNvPr>
          <p:cNvSpPr txBox="1"/>
          <p:nvPr/>
        </p:nvSpPr>
        <p:spPr>
          <a:xfrm>
            <a:off x="827023" y="430342"/>
            <a:ext cx="1007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  <a:cs typeface="Arial" panose="020B0604020202020204" pitchFamily="34" charset="0"/>
              </a:rPr>
              <a:t>Non-max suppression (NMS)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40EAD-7CBC-6E42-BFDA-246101C3A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31" y="2235517"/>
            <a:ext cx="7799532" cy="3623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9BBCEA-8634-2E4C-9DB2-F764F6D45A0E}"/>
              </a:ext>
            </a:extLst>
          </p:cNvPr>
          <p:cNvSpPr txBox="1"/>
          <p:nvPr/>
        </p:nvSpPr>
        <p:spPr>
          <a:xfrm>
            <a:off x="2243970" y="1380880"/>
            <a:ext cx="7239078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Most obj detection models proposed multiple </a:t>
            </a:r>
            <a:r>
              <a:rPr lang="en-US" altLang="ko-KR" dirty="0" err="1">
                <a:solidFill>
                  <a:schemeClr val="tx1"/>
                </a:solidFill>
              </a:rPr>
              <a:t>bbox</a:t>
            </a:r>
            <a:r>
              <a:rPr lang="en-US" altLang="ko-KR" dirty="0">
                <a:solidFill>
                  <a:schemeClr val="tx1"/>
                </a:solidFill>
              </a:rPr>
              <a:t> around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NMS is a technique to remove all except one </a:t>
            </a:r>
            <a:r>
              <a:rPr lang="en-US" altLang="ko-KR" dirty="0" err="1">
                <a:solidFill>
                  <a:schemeClr val="tx1"/>
                </a:solidFill>
              </a:rPr>
              <a:t>bbox</a:t>
            </a:r>
            <a:r>
              <a:rPr lang="en-US" altLang="ko-KR" dirty="0">
                <a:solidFill>
                  <a:schemeClr val="tx1"/>
                </a:solidFill>
              </a:rPr>
              <a:t> proposal</a:t>
            </a:r>
          </a:p>
        </p:txBody>
      </p:sp>
    </p:spTree>
    <p:extLst>
      <p:ext uri="{BB962C8B-B14F-4D97-AF65-F5344CB8AC3E}">
        <p14:creationId xmlns:p14="http://schemas.microsoft.com/office/powerpoint/2010/main" val="135601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at with solid fill">
            <a:extLst>
              <a:ext uri="{FF2B5EF4-FFF2-40B4-BE49-F238E27FC236}">
                <a16:creationId xmlns:a16="http://schemas.microsoft.com/office/drawing/2014/main" id="{C101B467-4C1C-BA4F-B757-D304035B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680" y="1639270"/>
            <a:ext cx="914400" cy="914400"/>
          </a:xfrm>
          <a:prstGeom prst="rect">
            <a:avLst/>
          </a:prstGeom>
        </p:spPr>
      </p:pic>
      <p:pic>
        <p:nvPicPr>
          <p:cNvPr id="6" name="Graphic 5" descr="Kitten outline">
            <a:extLst>
              <a:ext uri="{FF2B5EF4-FFF2-40B4-BE49-F238E27FC236}">
                <a16:creationId xmlns:a16="http://schemas.microsoft.com/office/drawing/2014/main" id="{2E42BCCE-DBFC-474E-B1EE-FFE967FA4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4240" y="2894742"/>
            <a:ext cx="914400" cy="914400"/>
          </a:xfrm>
          <a:prstGeom prst="rect">
            <a:avLst/>
          </a:prstGeom>
        </p:spPr>
      </p:pic>
      <p:pic>
        <p:nvPicPr>
          <p:cNvPr id="10" name="Graphic 9" descr="Dog with solid fill">
            <a:extLst>
              <a:ext uri="{FF2B5EF4-FFF2-40B4-BE49-F238E27FC236}">
                <a16:creationId xmlns:a16="http://schemas.microsoft.com/office/drawing/2014/main" id="{CEE5F593-78E9-3D48-9932-96EFE3D7D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9659" y="3656742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7D185B-327A-AD4D-8772-69D4A78FC332}"/>
              </a:ext>
            </a:extLst>
          </p:cNvPr>
          <p:cNvSpPr/>
          <p:nvPr/>
        </p:nvSpPr>
        <p:spPr>
          <a:xfrm>
            <a:off x="5311734" y="2898168"/>
            <a:ext cx="996905" cy="831350"/>
          </a:xfrm>
          <a:prstGeom prst="rect">
            <a:avLst/>
          </a:prstGeom>
          <a:noFill/>
          <a:ln w="76200" cap="flat">
            <a:solidFill>
              <a:srgbClr val="92D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10EFFB-B452-FC4C-9576-E8AD8BF3F354}"/>
              </a:ext>
            </a:extLst>
          </p:cNvPr>
          <p:cNvSpPr/>
          <p:nvPr/>
        </p:nvSpPr>
        <p:spPr>
          <a:xfrm>
            <a:off x="5682228" y="2672777"/>
            <a:ext cx="626412" cy="1358329"/>
          </a:xfrm>
          <a:prstGeom prst="rect">
            <a:avLst/>
          </a:prstGeom>
          <a:noFill/>
          <a:ln w="76200" cap="flat">
            <a:solidFill>
              <a:schemeClr val="accent2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67B261-5849-3B40-AD7F-40E10E3F93EB}"/>
              </a:ext>
            </a:extLst>
          </p:cNvPr>
          <p:cNvSpPr/>
          <p:nvPr/>
        </p:nvSpPr>
        <p:spPr>
          <a:xfrm>
            <a:off x="5756793" y="3003371"/>
            <a:ext cx="778812" cy="758574"/>
          </a:xfrm>
          <a:prstGeom prst="rect">
            <a:avLst/>
          </a:prstGeom>
          <a:noFill/>
          <a:ln w="76200" cap="flat">
            <a:solidFill>
              <a:srgbClr val="7030A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C1F38-8F0E-DF46-BD5A-E6ACBC3D30FB}"/>
              </a:ext>
            </a:extLst>
          </p:cNvPr>
          <p:cNvSpPr/>
          <p:nvPr/>
        </p:nvSpPr>
        <p:spPr>
          <a:xfrm>
            <a:off x="7052427" y="1697178"/>
            <a:ext cx="996905" cy="83135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E378AF-4455-5A4E-822A-17C556EAD27A}"/>
              </a:ext>
            </a:extLst>
          </p:cNvPr>
          <p:cNvSpPr/>
          <p:nvPr/>
        </p:nvSpPr>
        <p:spPr>
          <a:xfrm>
            <a:off x="7309669" y="2040835"/>
            <a:ext cx="474792" cy="598059"/>
          </a:xfrm>
          <a:prstGeom prst="rect">
            <a:avLst/>
          </a:prstGeom>
          <a:noFill/>
          <a:ln w="762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2E155D-B725-9B4F-A34D-6A46EDA8BEE3}"/>
              </a:ext>
            </a:extLst>
          </p:cNvPr>
          <p:cNvSpPr/>
          <p:nvPr/>
        </p:nvSpPr>
        <p:spPr>
          <a:xfrm>
            <a:off x="7528853" y="1697178"/>
            <a:ext cx="561498" cy="442161"/>
          </a:xfrm>
          <a:prstGeom prst="rect">
            <a:avLst/>
          </a:prstGeom>
          <a:noFill/>
          <a:ln w="76200" cap="flat">
            <a:solidFill>
              <a:schemeClr val="accent4">
                <a:lumMod val="40000"/>
                <a:lumOff val="6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063C4-2A96-0546-896A-8F997A1A83FD}"/>
              </a:ext>
            </a:extLst>
          </p:cNvPr>
          <p:cNvSpPr txBox="1"/>
          <p:nvPr/>
        </p:nvSpPr>
        <p:spPr>
          <a:xfrm>
            <a:off x="4852184" y="255367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AACE8-4715-E946-B34D-0617C81B5B92}"/>
              </a:ext>
            </a:extLst>
          </p:cNvPr>
          <p:cNvSpPr txBox="1"/>
          <p:nvPr/>
        </p:nvSpPr>
        <p:spPr>
          <a:xfrm>
            <a:off x="5600282" y="23199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76A52B-59B4-0547-A548-BB8B19059621}"/>
              </a:ext>
            </a:extLst>
          </p:cNvPr>
          <p:cNvSpPr txBox="1"/>
          <p:nvPr/>
        </p:nvSpPr>
        <p:spPr>
          <a:xfrm>
            <a:off x="6535605" y="1317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BFD48-4490-D444-8867-EB74FC6642AD}"/>
              </a:ext>
            </a:extLst>
          </p:cNvPr>
          <p:cNvSpPr txBox="1"/>
          <p:nvPr/>
        </p:nvSpPr>
        <p:spPr>
          <a:xfrm>
            <a:off x="6540858" y="351611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B2A408-812E-3E4A-837B-638D0B8BE8CC}"/>
              </a:ext>
            </a:extLst>
          </p:cNvPr>
          <p:cNvSpPr txBox="1"/>
          <p:nvPr/>
        </p:nvSpPr>
        <p:spPr>
          <a:xfrm>
            <a:off x="7461595" y="26340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2CD6E-696B-6447-A66B-2DAEE545560A}"/>
              </a:ext>
            </a:extLst>
          </p:cNvPr>
          <p:cNvSpPr txBox="1"/>
          <p:nvPr/>
        </p:nvSpPr>
        <p:spPr>
          <a:xfrm>
            <a:off x="8090351" y="163927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48116E-F543-AD44-8CA0-0E07EBDD3832}"/>
              </a:ext>
            </a:extLst>
          </p:cNvPr>
          <p:cNvSpPr/>
          <p:nvPr/>
        </p:nvSpPr>
        <p:spPr>
          <a:xfrm>
            <a:off x="9395247" y="3700785"/>
            <a:ext cx="778812" cy="758574"/>
          </a:xfrm>
          <a:prstGeom prst="rect">
            <a:avLst/>
          </a:prstGeom>
          <a:noFill/>
          <a:ln w="76200" cap="flat">
            <a:solidFill>
              <a:schemeClr val="accent2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7B20F3-8670-EF43-B6FE-3092E0CA5BDE}"/>
              </a:ext>
            </a:extLst>
          </p:cNvPr>
          <p:cNvSpPr/>
          <p:nvPr/>
        </p:nvSpPr>
        <p:spPr>
          <a:xfrm>
            <a:off x="8897416" y="3853185"/>
            <a:ext cx="1429043" cy="758574"/>
          </a:xfrm>
          <a:prstGeom prst="rect">
            <a:avLst/>
          </a:prstGeom>
          <a:noFill/>
          <a:ln w="76200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95D07B-2F42-2B44-A62A-CDB9776BC22D}"/>
              </a:ext>
            </a:extLst>
          </p:cNvPr>
          <p:cNvSpPr txBox="1"/>
          <p:nvPr/>
        </p:nvSpPr>
        <p:spPr>
          <a:xfrm>
            <a:off x="8633033" y="352848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A57FE4-52DD-E547-A94D-6555F071800B}"/>
              </a:ext>
            </a:extLst>
          </p:cNvPr>
          <p:cNvSpPr txBox="1"/>
          <p:nvPr/>
        </p:nvSpPr>
        <p:spPr>
          <a:xfrm>
            <a:off x="9297933" y="33826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ABA125-0FE6-8041-9FB1-79DA00173CAB}"/>
              </a:ext>
            </a:extLst>
          </p:cNvPr>
          <p:cNvSpPr txBox="1"/>
          <p:nvPr/>
        </p:nvSpPr>
        <p:spPr>
          <a:xfrm>
            <a:off x="472784" y="1180861"/>
            <a:ext cx="43076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Steps:</a:t>
            </a:r>
          </a:p>
          <a:p>
            <a:pPr marL="342900" indent="-342900">
              <a:buAutoNum type="arabicPeriod"/>
            </a:pPr>
            <a:r>
              <a:rPr lang="en-US" sz="1600" dirty="0"/>
              <a:t>Start from one class</a:t>
            </a:r>
          </a:p>
          <a:p>
            <a:pPr marL="342900" indent="-342900">
              <a:buAutoNum type="arabicPeriod"/>
            </a:pPr>
            <a:r>
              <a:rPr lang="en-US" sz="1600" dirty="0"/>
              <a:t>Select the </a:t>
            </a:r>
            <a:r>
              <a:rPr lang="en-US" sz="1600" dirty="0" err="1"/>
              <a:t>bbox</a:t>
            </a:r>
            <a:r>
              <a:rPr lang="en-US" sz="1600" dirty="0"/>
              <a:t> with the highest confidence score.</a:t>
            </a:r>
          </a:p>
          <a:p>
            <a:pPr marL="342900" indent="-342900">
              <a:buAutoNum type="arabicPeriod"/>
            </a:pPr>
            <a:r>
              <a:rPr lang="en-US" sz="1600" dirty="0"/>
              <a:t>Check the IOU score of other </a:t>
            </a:r>
            <a:r>
              <a:rPr lang="en-US" sz="1600" dirty="0" err="1"/>
              <a:t>bboxes</a:t>
            </a:r>
            <a:r>
              <a:rPr lang="en-US" sz="1600" dirty="0"/>
              <a:t>. </a:t>
            </a:r>
          </a:p>
          <a:p>
            <a:pPr marL="342900" indent="-342900">
              <a:buAutoNum type="arabicPeriod"/>
            </a:pPr>
            <a:r>
              <a:rPr lang="en-US" sz="1600" dirty="0"/>
              <a:t>Discard the </a:t>
            </a:r>
            <a:r>
              <a:rPr lang="en-US" sz="1600" dirty="0" err="1"/>
              <a:t>bbox</a:t>
            </a:r>
            <a:r>
              <a:rPr lang="en-US" sz="1600" dirty="0"/>
              <a:t> if IOU &gt; 0.7 (arbitrary threshold</a:t>
            </a:r>
          </a:p>
          <a:p>
            <a:pPr marL="342900" indent="-342900">
              <a:buAutoNum type="arabicPeriod"/>
            </a:pPr>
            <a:r>
              <a:rPr lang="en-US" sz="1600" dirty="0"/>
              <a:t>Select the second highest confidence score and repeat step 3 and 4.</a:t>
            </a:r>
          </a:p>
          <a:p>
            <a:pPr marL="342900" indent="-342900">
              <a:buAutoNum type="arabicPeriod"/>
            </a:pPr>
            <a:r>
              <a:rPr lang="en-US" sz="1600" dirty="0"/>
              <a:t>Repeat step 1 to 5 for other classes. 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7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at with solid fill">
            <a:extLst>
              <a:ext uri="{FF2B5EF4-FFF2-40B4-BE49-F238E27FC236}">
                <a16:creationId xmlns:a16="http://schemas.microsoft.com/office/drawing/2014/main" id="{C101B467-4C1C-BA4F-B757-D304035B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680" y="1639270"/>
            <a:ext cx="914400" cy="914400"/>
          </a:xfrm>
          <a:prstGeom prst="rect">
            <a:avLst/>
          </a:prstGeom>
        </p:spPr>
      </p:pic>
      <p:pic>
        <p:nvPicPr>
          <p:cNvPr id="6" name="Graphic 5" descr="Kitten outline">
            <a:extLst>
              <a:ext uri="{FF2B5EF4-FFF2-40B4-BE49-F238E27FC236}">
                <a16:creationId xmlns:a16="http://schemas.microsoft.com/office/drawing/2014/main" id="{2E42BCCE-DBFC-474E-B1EE-FFE967FA4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4240" y="2894742"/>
            <a:ext cx="914400" cy="914400"/>
          </a:xfrm>
          <a:prstGeom prst="rect">
            <a:avLst/>
          </a:prstGeom>
        </p:spPr>
      </p:pic>
      <p:pic>
        <p:nvPicPr>
          <p:cNvPr id="10" name="Graphic 9" descr="Dog with solid fill">
            <a:extLst>
              <a:ext uri="{FF2B5EF4-FFF2-40B4-BE49-F238E27FC236}">
                <a16:creationId xmlns:a16="http://schemas.microsoft.com/office/drawing/2014/main" id="{CEE5F593-78E9-3D48-9932-96EFE3D7D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9659" y="3656742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7D185B-327A-AD4D-8772-69D4A78FC332}"/>
              </a:ext>
            </a:extLst>
          </p:cNvPr>
          <p:cNvSpPr/>
          <p:nvPr/>
        </p:nvSpPr>
        <p:spPr>
          <a:xfrm>
            <a:off x="5311734" y="2898168"/>
            <a:ext cx="996905" cy="831350"/>
          </a:xfrm>
          <a:prstGeom prst="rect">
            <a:avLst/>
          </a:prstGeom>
          <a:noFill/>
          <a:ln w="76200" cap="flat">
            <a:solidFill>
              <a:srgbClr val="92D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C1F38-8F0E-DF46-BD5A-E6ACBC3D30FB}"/>
              </a:ext>
            </a:extLst>
          </p:cNvPr>
          <p:cNvSpPr/>
          <p:nvPr/>
        </p:nvSpPr>
        <p:spPr>
          <a:xfrm>
            <a:off x="7052427" y="1697178"/>
            <a:ext cx="996905" cy="83135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E378AF-4455-5A4E-822A-17C556EAD27A}"/>
              </a:ext>
            </a:extLst>
          </p:cNvPr>
          <p:cNvSpPr/>
          <p:nvPr/>
        </p:nvSpPr>
        <p:spPr>
          <a:xfrm>
            <a:off x="7309669" y="2040835"/>
            <a:ext cx="474792" cy="598059"/>
          </a:xfrm>
          <a:prstGeom prst="rect">
            <a:avLst/>
          </a:prstGeom>
          <a:noFill/>
          <a:ln w="762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2E155D-B725-9B4F-A34D-6A46EDA8BEE3}"/>
              </a:ext>
            </a:extLst>
          </p:cNvPr>
          <p:cNvSpPr/>
          <p:nvPr/>
        </p:nvSpPr>
        <p:spPr>
          <a:xfrm>
            <a:off x="7528853" y="1697178"/>
            <a:ext cx="561498" cy="442161"/>
          </a:xfrm>
          <a:prstGeom prst="rect">
            <a:avLst/>
          </a:prstGeom>
          <a:noFill/>
          <a:ln w="76200" cap="flat">
            <a:solidFill>
              <a:schemeClr val="accent4">
                <a:lumMod val="40000"/>
                <a:lumOff val="6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063C4-2A96-0546-896A-8F997A1A83FD}"/>
              </a:ext>
            </a:extLst>
          </p:cNvPr>
          <p:cNvSpPr txBox="1"/>
          <p:nvPr/>
        </p:nvSpPr>
        <p:spPr>
          <a:xfrm>
            <a:off x="4852184" y="255367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76A52B-59B4-0547-A548-BB8B19059621}"/>
              </a:ext>
            </a:extLst>
          </p:cNvPr>
          <p:cNvSpPr txBox="1"/>
          <p:nvPr/>
        </p:nvSpPr>
        <p:spPr>
          <a:xfrm>
            <a:off x="6535605" y="1317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B2A408-812E-3E4A-837B-638D0B8BE8CC}"/>
              </a:ext>
            </a:extLst>
          </p:cNvPr>
          <p:cNvSpPr txBox="1"/>
          <p:nvPr/>
        </p:nvSpPr>
        <p:spPr>
          <a:xfrm>
            <a:off x="7461595" y="26340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2CD6E-696B-6447-A66B-2DAEE545560A}"/>
              </a:ext>
            </a:extLst>
          </p:cNvPr>
          <p:cNvSpPr txBox="1"/>
          <p:nvPr/>
        </p:nvSpPr>
        <p:spPr>
          <a:xfrm>
            <a:off x="8090351" y="163927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48116E-F543-AD44-8CA0-0E07EBDD3832}"/>
              </a:ext>
            </a:extLst>
          </p:cNvPr>
          <p:cNvSpPr/>
          <p:nvPr/>
        </p:nvSpPr>
        <p:spPr>
          <a:xfrm>
            <a:off x="9395247" y="3700785"/>
            <a:ext cx="778812" cy="758574"/>
          </a:xfrm>
          <a:prstGeom prst="rect">
            <a:avLst/>
          </a:prstGeom>
          <a:noFill/>
          <a:ln w="76200" cap="flat">
            <a:solidFill>
              <a:schemeClr val="accent2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7B20F3-8670-EF43-B6FE-3092E0CA5BDE}"/>
              </a:ext>
            </a:extLst>
          </p:cNvPr>
          <p:cNvSpPr/>
          <p:nvPr/>
        </p:nvSpPr>
        <p:spPr>
          <a:xfrm>
            <a:off x="8897416" y="3853185"/>
            <a:ext cx="1429043" cy="758574"/>
          </a:xfrm>
          <a:prstGeom prst="rect">
            <a:avLst/>
          </a:prstGeom>
          <a:noFill/>
          <a:ln w="76200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95D07B-2F42-2B44-A62A-CDB9776BC22D}"/>
              </a:ext>
            </a:extLst>
          </p:cNvPr>
          <p:cNvSpPr txBox="1"/>
          <p:nvPr/>
        </p:nvSpPr>
        <p:spPr>
          <a:xfrm>
            <a:off x="8633033" y="352848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A57FE4-52DD-E547-A94D-6555F071800B}"/>
              </a:ext>
            </a:extLst>
          </p:cNvPr>
          <p:cNvSpPr txBox="1"/>
          <p:nvPr/>
        </p:nvSpPr>
        <p:spPr>
          <a:xfrm>
            <a:off x="9297933" y="33826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ABA125-0FE6-8041-9FB1-79DA00173CAB}"/>
              </a:ext>
            </a:extLst>
          </p:cNvPr>
          <p:cNvSpPr txBox="1"/>
          <p:nvPr/>
        </p:nvSpPr>
        <p:spPr>
          <a:xfrm>
            <a:off x="472784" y="1180861"/>
            <a:ext cx="43076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Steps:</a:t>
            </a:r>
          </a:p>
          <a:p>
            <a:pPr marL="342900" indent="-342900">
              <a:buAutoNum type="arabicPeriod"/>
            </a:pPr>
            <a:r>
              <a:rPr lang="en-US" sz="1600" dirty="0"/>
              <a:t>Start from one class</a:t>
            </a:r>
          </a:p>
          <a:p>
            <a:pPr marL="342900" indent="-342900">
              <a:buAutoNum type="arabicPeriod"/>
            </a:pPr>
            <a:r>
              <a:rPr lang="en-US" sz="1600" dirty="0"/>
              <a:t>Select the </a:t>
            </a:r>
            <a:r>
              <a:rPr lang="en-US" sz="1600" dirty="0" err="1"/>
              <a:t>bbox</a:t>
            </a:r>
            <a:r>
              <a:rPr lang="en-US" sz="1600" dirty="0"/>
              <a:t> with the highest confidence score.</a:t>
            </a:r>
          </a:p>
          <a:p>
            <a:pPr marL="342900" indent="-342900">
              <a:buAutoNum type="arabicPeriod"/>
            </a:pPr>
            <a:r>
              <a:rPr lang="en-US" sz="1600" dirty="0"/>
              <a:t>Check the IOU score of other </a:t>
            </a:r>
            <a:r>
              <a:rPr lang="en-US" sz="1600" dirty="0" err="1"/>
              <a:t>bboxes</a:t>
            </a:r>
            <a:r>
              <a:rPr lang="en-US" sz="1600" dirty="0"/>
              <a:t>. </a:t>
            </a:r>
          </a:p>
          <a:p>
            <a:pPr marL="342900" indent="-342900">
              <a:buAutoNum type="arabicPeriod"/>
            </a:pPr>
            <a:r>
              <a:rPr lang="en-US" sz="1600" dirty="0"/>
              <a:t>Discard the </a:t>
            </a:r>
            <a:r>
              <a:rPr lang="en-US" sz="1600" dirty="0" err="1"/>
              <a:t>bbox</a:t>
            </a:r>
            <a:r>
              <a:rPr lang="en-US" sz="1600" dirty="0"/>
              <a:t> if IOU &gt; 0.7 (arbitrary threshold</a:t>
            </a:r>
          </a:p>
          <a:p>
            <a:pPr marL="342900" indent="-342900">
              <a:buAutoNum type="arabicPeriod"/>
            </a:pPr>
            <a:r>
              <a:rPr lang="en-US" sz="1600" dirty="0"/>
              <a:t>Select the second highest confidence score and repeat step 3 and 4.</a:t>
            </a:r>
          </a:p>
          <a:p>
            <a:pPr marL="342900" indent="-342900">
              <a:buAutoNum type="arabicPeriod"/>
            </a:pPr>
            <a:r>
              <a:rPr lang="en-US" sz="1600" dirty="0"/>
              <a:t>Repeat step 1 to 5 for other classes. 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18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at with solid fill">
            <a:extLst>
              <a:ext uri="{FF2B5EF4-FFF2-40B4-BE49-F238E27FC236}">
                <a16:creationId xmlns:a16="http://schemas.microsoft.com/office/drawing/2014/main" id="{C101B467-4C1C-BA4F-B757-D304035B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680" y="1639270"/>
            <a:ext cx="914400" cy="914400"/>
          </a:xfrm>
          <a:prstGeom prst="rect">
            <a:avLst/>
          </a:prstGeom>
        </p:spPr>
      </p:pic>
      <p:pic>
        <p:nvPicPr>
          <p:cNvPr id="6" name="Graphic 5" descr="Kitten outline">
            <a:extLst>
              <a:ext uri="{FF2B5EF4-FFF2-40B4-BE49-F238E27FC236}">
                <a16:creationId xmlns:a16="http://schemas.microsoft.com/office/drawing/2014/main" id="{2E42BCCE-DBFC-474E-B1EE-FFE967FA4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4240" y="2894742"/>
            <a:ext cx="914400" cy="914400"/>
          </a:xfrm>
          <a:prstGeom prst="rect">
            <a:avLst/>
          </a:prstGeom>
        </p:spPr>
      </p:pic>
      <p:pic>
        <p:nvPicPr>
          <p:cNvPr id="10" name="Graphic 9" descr="Dog with solid fill">
            <a:extLst>
              <a:ext uri="{FF2B5EF4-FFF2-40B4-BE49-F238E27FC236}">
                <a16:creationId xmlns:a16="http://schemas.microsoft.com/office/drawing/2014/main" id="{CEE5F593-78E9-3D48-9932-96EFE3D7D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9659" y="3656742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7D185B-327A-AD4D-8772-69D4A78FC332}"/>
              </a:ext>
            </a:extLst>
          </p:cNvPr>
          <p:cNvSpPr/>
          <p:nvPr/>
        </p:nvSpPr>
        <p:spPr>
          <a:xfrm>
            <a:off x="5311734" y="2898168"/>
            <a:ext cx="996905" cy="831350"/>
          </a:xfrm>
          <a:prstGeom prst="rect">
            <a:avLst/>
          </a:prstGeom>
          <a:noFill/>
          <a:ln w="76200" cap="flat">
            <a:solidFill>
              <a:srgbClr val="92D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C1F38-8F0E-DF46-BD5A-E6ACBC3D30FB}"/>
              </a:ext>
            </a:extLst>
          </p:cNvPr>
          <p:cNvSpPr/>
          <p:nvPr/>
        </p:nvSpPr>
        <p:spPr>
          <a:xfrm>
            <a:off x="7052427" y="1697178"/>
            <a:ext cx="996905" cy="83135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063C4-2A96-0546-896A-8F997A1A83FD}"/>
              </a:ext>
            </a:extLst>
          </p:cNvPr>
          <p:cNvSpPr txBox="1"/>
          <p:nvPr/>
        </p:nvSpPr>
        <p:spPr>
          <a:xfrm>
            <a:off x="4852184" y="255367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76A52B-59B4-0547-A548-BB8B19059621}"/>
              </a:ext>
            </a:extLst>
          </p:cNvPr>
          <p:cNvSpPr txBox="1"/>
          <p:nvPr/>
        </p:nvSpPr>
        <p:spPr>
          <a:xfrm>
            <a:off x="6535605" y="1317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48116E-F543-AD44-8CA0-0E07EBDD3832}"/>
              </a:ext>
            </a:extLst>
          </p:cNvPr>
          <p:cNvSpPr/>
          <p:nvPr/>
        </p:nvSpPr>
        <p:spPr>
          <a:xfrm>
            <a:off x="9395247" y="3700785"/>
            <a:ext cx="778812" cy="758574"/>
          </a:xfrm>
          <a:prstGeom prst="rect">
            <a:avLst/>
          </a:prstGeom>
          <a:noFill/>
          <a:ln w="76200" cap="flat">
            <a:solidFill>
              <a:schemeClr val="accent2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7B20F3-8670-EF43-B6FE-3092E0CA5BDE}"/>
              </a:ext>
            </a:extLst>
          </p:cNvPr>
          <p:cNvSpPr/>
          <p:nvPr/>
        </p:nvSpPr>
        <p:spPr>
          <a:xfrm>
            <a:off x="8897416" y="3853185"/>
            <a:ext cx="1429043" cy="758574"/>
          </a:xfrm>
          <a:prstGeom prst="rect">
            <a:avLst/>
          </a:prstGeom>
          <a:noFill/>
          <a:ln w="76200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95D07B-2F42-2B44-A62A-CDB9776BC22D}"/>
              </a:ext>
            </a:extLst>
          </p:cNvPr>
          <p:cNvSpPr txBox="1"/>
          <p:nvPr/>
        </p:nvSpPr>
        <p:spPr>
          <a:xfrm>
            <a:off x="8633033" y="352848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A57FE4-52DD-E547-A94D-6555F071800B}"/>
              </a:ext>
            </a:extLst>
          </p:cNvPr>
          <p:cNvSpPr txBox="1"/>
          <p:nvPr/>
        </p:nvSpPr>
        <p:spPr>
          <a:xfrm>
            <a:off x="9297933" y="33826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ABA125-0FE6-8041-9FB1-79DA00173CAB}"/>
              </a:ext>
            </a:extLst>
          </p:cNvPr>
          <p:cNvSpPr txBox="1"/>
          <p:nvPr/>
        </p:nvSpPr>
        <p:spPr>
          <a:xfrm>
            <a:off x="472784" y="1180861"/>
            <a:ext cx="43076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Steps:</a:t>
            </a:r>
          </a:p>
          <a:p>
            <a:pPr marL="342900" indent="-342900">
              <a:buAutoNum type="arabicPeriod"/>
            </a:pPr>
            <a:r>
              <a:rPr lang="en-US" sz="1600" dirty="0"/>
              <a:t>Start from one class</a:t>
            </a:r>
          </a:p>
          <a:p>
            <a:pPr marL="342900" indent="-342900">
              <a:buAutoNum type="arabicPeriod"/>
            </a:pPr>
            <a:r>
              <a:rPr lang="en-US" sz="1600" dirty="0"/>
              <a:t>Select the </a:t>
            </a:r>
            <a:r>
              <a:rPr lang="en-US" sz="1600" dirty="0" err="1"/>
              <a:t>bbox</a:t>
            </a:r>
            <a:r>
              <a:rPr lang="en-US" sz="1600" dirty="0"/>
              <a:t> with the highest confidence score.</a:t>
            </a:r>
          </a:p>
          <a:p>
            <a:pPr marL="342900" indent="-342900">
              <a:buAutoNum type="arabicPeriod"/>
            </a:pPr>
            <a:r>
              <a:rPr lang="en-US" sz="1600" dirty="0"/>
              <a:t>Check the IOU score of other </a:t>
            </a:r>
            <a:r>
              <a:rPr lang="en-US" sz="1600" dirty="0" err="1"/>
              <a:t>bboxes</a:t>
            </a:r>
            <a:r>
              <a:rPr lang="en-US" sz="1600" dirty="0"/>
              <a:t>. </a:t>
            </a:r>
          </a:p>
          <a:p>
            <a:pPr marL="342900" indent="-342900">
              <a:buAutoNum type="arabicPeriod"/>
            </a:pPr>
            <a:r>
              <a:rPr lang="en-US" sz="1600" dirty="0"/>
              <a:t>Discard the </a:t>
            </a:r>
            <a:r>
              <a:rPr lang="en-US" sz="1600" dirty="0" err="1"/>
              <a:t>bbox</a:t>
            </a:r>
            <a:r>
              <a:rPr lang="en-US" sz="1600" dirty="0"/>
              <a:t> if IOU &gt; 0.7 (arbitrary threshold</a:t>
            </a:r>
          </a:p>
          <a:p>
            <a:pPr marL="342900" indent="-342900">
              <a:buAutoNum type="arabicPeriod"/>
            </a:pPr>
            <a:r>
              <a:rPr lang="en-US" sz="1600" dirty="0"/>
              <a:t>Select the second highest confidence score and repeat step 3 and 4.</a:t>
            </a:r>
          </a:p>
          <a:p>
            <a:pPr marL="342900" indent="-342900">
              <a:buAutoNum type="arabicPeriod"/>
            </a:pPr>
            <a:r>
              <a:rPr lang="en-US" sz="1600" dirty="0"/>
              <a:t>Repeat step 1 to 5 for other classes. 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8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at with solid fill">
            <a:extLst>
              <a:ext uri="{FF2B5EF4-FFF2-40B4-BE49-F238E27FC236}">
                <a16:creationId xmlns:a16="http://schemas.microsoft.com/office/drawing/2014/main" id="{C101B467-4C1C-BA4F-B757-D304035B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680" y="1639270"/>
            <a:ext cx="914400" cy="914400"/>
          </a:xfrm>
          <a:prstGeom prst="rect">
            <a:avLst/>
          </a:prstGeom>
        </p:spPr>
      </p:pic>
      <p:pic>
        <p:nvPicPr>
          <p:cNvPr id="6" name="Graphic 5" descr="Kitten outline">
            <a:extLst>
              <a:ext uri="{FF2B5EF4-FFF2-40B4-BE49-F238E27FC236}">
                <a16:creationId xmlns:a16="http://schemas.microsoft.com/office/drawing/2014/main" id="{2E42BCCE-DBFC-474E-B1EE-FFE967FA4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4240" y="2894742"/>
            <a:ext cx="914400" cy="914400"/>
          </a:xfrm>
          <a:prstGeom prst="rect">
            <a:avLst/>
          </a:prstGeom>
        </p:spPr>
      </p:pic>
      <p:pic>
        <p:nvPicPr>
          <p:cNvPr id="10" name="Graphic 9" descr="Dog with solid fill">
            <a:extLst>
              <a:ext uri="{FF2B5EF4-FFF2-40B4-BE49-F238E27FC236}">
                <a16:creationId xmlns:a16="http://schemas.microsoft.com/office/drawing/2014/main" id="{CEE5F593-78E9-3D48-9932-96EFE3D7D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9659" y="3656742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7D185B-327A-AD4D-8772-69D4A78FC332}"/>
              </a:ext>
            </a:extLst>
          </p:cNvPr>
          <p:cNvSpPr/>
          <p:nvPr/>
        </p:nvSpPr>
        <p:spPr>
          <a:xfrm>
            <a:off x="5311734" y="2898168"/>
            <a:ext cx="996905" cy="831350"/>
          </a:xfrm>
          <a:prstGeom prst="rect">
            <a:avLst/>
          </a:prstGeom>
          <a:noFill/>
          <a:ln w="76200" cap="flat">
            <a:solidFill>
              <a:srgbClr val="92D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C1F38-8F0E-DF46-BD5A-E6ACBC3D30FB}"/>
              </a:ext>
            </a:extLst>
          </p:cNvPr>
          <p:cNvSpPr/>
          <p:nvPr/>
        </p:nvSpPr>
        <p:spPr>
          <a:xfrm>
            <a:off x="7052427" y="1697178"/>
            <a:ext cx="996905" cy="83135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063C4-2A96-0546-896A-8F997A1A83FD}"/>
              </a:ext>
            </a:extLst>
          </p:cNvPr>
          <p:cNvSpPr txBox="1"/>
          <p:nvPr/>
        </p:nvSpPr>
        <p:spPr>
          <a:xfrm>
            <a:off x="4852184" y="255367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76A52B-59B4-0547-A548-BB8B19059621}"/>
              </a:ext>
            </a:extLst>
          </p:cNvPr>
          <p:cNvSpPr txBox="1"/>
          <p:nvPr/>
        </p:nvSpPr>
        <p:spPr>
          <a:xfrm>
            <a:off x="6535605" y="1317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48116E-F543-AD44-8CA0-0E07EBDD3832}"/>
              </a:ext>
            </a:extLst>
          </p:cNvPr>
          <p:cNvSpPr/>
          <p:nvPr/>
        </p:nvSpPr>
        <p:spPr>
          <a:xfrm>
            <a:off x="9395247" y="3700785"/>
            <a:ext cx="778812" cy="758574"/>
          </a:xfrm>
          <a:prstGeom prst="rect">
            <a:avLst/>
          </a:prstGeom>
          <a:noFill/>
          <a:ln w="76200" cap="flat">
            <a:solidFill>
              <a:schemeClr val="accent2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A57FE4-52DD-E547-A94D-6555F071800B}"/>
              </a:ext>
            </a:extLst>
          </p:cNvPr>
          <p:cNvSpPr txBox="1"/>
          <p:nvPr/>
        </p:nvSpPr>
        <p:spPr>
          <a:xfrm>
            <a:off x="9297933" y="33826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ABA125-0FE6-8041-9FB1-79DA00173CAB}"/>
              </a:ext>
            </a:extLst>
          </p:cNvPr>
          <p:cNvSpPr txBox="1"/>
          <p:nvPr/>
        </p:nvSpPr>
        <p:spPr>
          <a:xfrm>
            <a:off x="472784" y="1180861"/>
            <a:ext cx="43076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Steps:</a:t>
            </a:r>
          </a:p>
          <a:p>
            <a:pPr marL="342900" indent="-342900">
              <a:buAutoNum type="arabicPeriod"/>
            </a:pPr>
            <a:r>
              <a:rPr lang="en-US" sz="1600" dirty="0"/>
              <a:t>Start from one class</a:t>
            </a:r>
          </a:p>
          <a:p>
            <a:pPr marL="342900" indent="-342900">
              <a:buAutoNum type="arabicPeriod"/>
            </a:pPr>
            <a:r>
              <a:rPr lang="en-US" sz="1600" dirty="0"/>
              <a:t>Select the </a:t>
            </a:r>
            <a:r>
              <a:rPr lang="en-US" sz="1600" dirty="0" err="1"/>
              <a:t>bbox</a:t>
            </a:r>
            <a:r>
              <a:rPr lang="en-US" sz="1600" dirty="0"/>
              <a:t> with the highest confidence score.</a:t>
            </a:r>
          </a:p>
          <a:p>
            <a:pPr marL="342900" indent="-342900">
              <a:buAutoNum type="arabicPeriod"/>
            </a:pPr>
            <a:r>
              <a:rPr lang="en-US" sz="1600" dirty="0"/>
              <a:t>Check the IOU score of other </a:t>
            </a:r>
            <a:r>
              <a:rPr lang="en-US" sz="1600" dirty="0" err="1"/>
              <a:t>bboxes</a:t>
            </a:r>
            <a:r>
              <a:rPr lang="en-US" sz="1600" dirty="0"/>
              <a:t>. </a:t>
            </a:r>
          </a:p>
          <a:p>
            <a:pPr marL="342900" indent="-342900">
              <a:buAutoNum type="arabicPeriod"/>
            </a:pPr>
            <a:r>
              <a:rPr lang="en-US" sz="1600" dirty="0"/>
              <a:t>Discard the </a:t>
            </a:r>
            <a:r>
              <a:rPr lang="en-US" sz="1600" dirty="0" err="1"/>
              <a:t>bbox</a:t>
            </a:r>
            <a:r>
              <a:rPr lang="en-US" sz="1600" dirty="0"/>
              <a:t> if IOU &gt; 0.7 (arbitrary threshold</a:t>
            </a:r>
          </a:p>
          <a:p>
            <a:pPr marL="342900" indent="-342900">
              <a:buAutoNum type="arabicPeriod"/>
            </a:pPr>
            <a:r>
              <a:rPr lang="en-US" sz="1600" dirty="0"/>
              <a:t>Select the second highest confidence score and repeat step 3 and 4.</a:t>
            </a:r>
          </a:p>
          <a:p>
            <a:pPr marL="342900" indent="-342900">
              <a:buAutoNum type="arabicPeriod"/>
            </a:pPr>
            <a:r>
              <a:rPr lang="en-US" sz="1600" dirty="0"/>
              <a:t>Repeat step 1 to 5 for other classes. 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21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at with solid fill">
            <a:extLst>
              <a:ext uri="{FF2B5EF4-FFF2-40B4-BE49-F238E27FC236}">
                <a16:creationId xmlns:a16="http://schemas.microsoft.com/office/drawing/2014/main" id="{C101B467-4C1C-BA4F-B757-D304035B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0409" y="1191131"/>
            <a:ext cx="914400" cy="914400"/>
          </a:xfrm>
          <a:prstGeom prst="rect">
            <a:avLst/>
          </a:prstGeom>
        </p:spPr>
      </p:pic>
      <p:pic>
        <p:nvPicPr>
          <p:cNvPr id="6" name="Graphic 5" descr="Kitten outline">
            <a:extLst>
              <a:ext uri="{FF2B5EF4-FFF2-40B4-BE49-F238E27FC236}">
                <a16:creationId xmlns:a16="http://schemas.microsoft.com/office/drawing/2014/main" id="{2E42BCCE-DBFC-474E-B1EE-FFE967FA4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1171" y="1429461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7D185B-327A-AD4D-8772-69D4A78FC332}"/>
              </a:ext>
            </a:extLst>
          </p:cNvPr>
          <p:cNvSpPr/>
          <p:nvPr/>
        </p:nvSpPr>
        <p:spPr>
          <a:xfrm>
            <a:off x="7838665" y="1432887"/>
            <a:ext cx="996905" cy="831350"/>
          </a:xfrm>
          <a:prstGeom prst="rect">
            <a:avLst/>
          </a:prstGeom>
          <a:noFill/>
          <a:ln w="76200" cap="flat">
            <a:solidFill>
              <a:srgbClr val="92D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C1F38-8F0E-DF46-BD5A-E6ACBC3D30FB}"/>
              </a:ext>
            </a:extLst>
          </p:cNvPr>
          <p:cNvSpPr/>
          <p:nvPr/>
        </p:nvSpPr>
        <p:spPr>
          <a:xfrm>
            <a:off x="7709156" y="1249039"/>
            <a:ext cx="996905" cy="83135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063C4-2A96-0546-896A-8F997A1A83FD}"/>
              </a:ext>
            </a:extLst>
          </p:cNvPr>
          <p:cNvSpPr txBox="1"/>
          <p:nvPr/>
        </p:nvSpPr>
        <p:spPr>
          <a:xfrm>
            <a:off x="8835570" y="215919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76A52B-59B4-0547-A548-BB8B19059621}"/>
              </a:ext>
            </a:extLst>
          </p:cNvPr>
          <p:cNvSpPr txBox="1"/>
          <p:nvPr/>
        </p:nvSpPr>
        <p:spPr>
          <a:xfrm>
            <a:off x="7192334" y="86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ABA125-0FE6-8041-9FB1-79DA00173CAB}"/>
              </a:ext>
            </a:extLst>
          </p:cNvPr>
          <p:cNvSpPr txBox="1"/>
          <p:nvPr/>
        </p:nvSpPr>
        <p:spPr>
          <a:xfrm>
            <a:off x="472784" y="1180861"/>
            <a:ext cx="43076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Steps:</a:t>
            </a:r>
          </a:p>
          <a:p>
            <a:pPr marL="342900" indent="-342900">
              <a:buAutoNum type="arabicPeriod"/>
            </a:pPr>
            <a:r>
              <a:rPr lang="en-US" sz="1600" dirty="0"/>
              <a:t>Start from one class</a:t>
            </a:r>
          </a:p>
          <a:p>
            <a:pPr marL="342900" indent="-342900">
              <a:buAutoNum type="arabicPeriod"/>
            </a:pPr>
            <a:r>
              <a:rPr lang="en-US" sz="1600" dirty="0"/>
              <a:t>Select the </a:t>
            </a:r>
            <a:r>
              <a:rPr lang="en-US" sz="1600" dirty="0" err="1"/>
              <a:t>bbox</a:t>
            </a:r>
            <a:r>
              <a:rPr lang="en-US" sz="1600" dirty="0"/>
              <a:t> with the highest confidence score.</a:t>
            </a:r>
          </a:p>
          <a:p>
            <a:pPr marL="342900" indent="-342900">
              <a:buAutoNum type="arabicPeriod"/>
            </a:pPr>
            <a:r>
              <a:rPr lang="en-US" sz="1600" dirty="0"/>
              <a:t>Check the IOU score of other </a:t>
            </a:r>
            <a:r>
              <a:rPr lang="en-US" sz="1600" dirty="0" err="1"/>
              <a:t>bboxes</a:t>
            </a:r>
            <a:r>
              <a:rPr lang="en-US" sz="1600" dirty="0"/>
              <a:t>. </a:t>
            </a:r>
          </a:p>
          <a:p>
            <a:pPr marL="342900" indent="-342900">
              <a:buAutoNum type="arabicPeriod"/>
            </a:pPr>
            <a:r>
              <a:rPr lang="en-US" sz="1600" dirty="0"/>
              <a:t>Discard the </a:t>
            </a:r>
            <a:r>
              <a:rPr lang="en-US" sz="1600" dirty="0" err="1"/>
              <a:t>bbox</a:t>
            </a:r>
            <a:r>
              <a:rPr lang="en-US" sz="1600" dirty="0"/>
              <a:t> if IOU &gt; 0.7 (arbitrary threshold</a:t>
            </a:r>
          </a:p>
          <a:p>
            <a:pPr marL="342900" indent="-342900">
              <a:buAutoNum type="arabicPeriod"/>
            </a:pPr>
            <a:r>
              <a:rPr lang="en-US" sz="1600" dirty="0"/>
              <a:t>Select the second highest confidence score and repeat step 3 and 4.</a:t>
            </a:r>
          </a:p>
          <a:p>
            <a:pPr marL="342900" indent="-342900">
              <a:buAutoNum type="arabicPeriod"/>
            </a:pPr>
            <a:r>
              <a:rPr lang="en-US" sz="1600" dirty="0"/>
              <a:t>Repeat step 1 to 5 for other classes. 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12" name="Graphic 11" descr="Cat with solid fill">
            <a:extLst>
              <a:ext uri="{FF2B5EF4-FFF2-40B4-BE49-F238E27FC236}">
                <a16:creationId xmlns:a16="http://schemas.microsoft.com/office/drawing/2014/main" id="{B6EF3E9C-EEE3-234E-8A0D-0422FE9DA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9763" y="4091143"/>
            <a:ext cx="914400" cy="914400"/>
          </a:xfrm>
          <a:prstGeom prst="rect">
            <a:avLst/>
          </a:prstGeom>
        </p:spPr>
      </p:pic>
      <p:pic>
        <p:nvPicPr>
          <p:cNvPr id="13" name="Graphic 12" descr="Kitten outline">
            <a:extLst>
              <a:ext uri="{FF2B5EF4-FFF2-40B4-BE49-F238E27FC236}">
                <a16:creationId xmlns:a16="http://schemas.microsoft.com/office/drawing/2014/main" id="{069D474C-B86F-6A44-A871-C522C8EE2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0525" y="4329473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3309C3-0E8C-3B4E-B140-B78FD966739A}"/>
              </a:ext>
            </a:extLst>
          </p:cNvPr>
          <p:cNvSpPr/>
          <p:nvPr/>
        </p:nvSpPr>
        <p:spPr>
          <a:xfrm>
            <a:off x="6548019" y="4332899"/>
            <a:ext cx="996905" cy="831350"/>
          </a:xfrm>
          <a:prstGeom prst="rect">
            <a:avLst/>
          </a:prstGeom>
          <a:noFill/>
          <a:ln w="76200" cap="flat">
            <a:solidFill>
              <a:srgbClr val="92D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72A30B-21AC-0A4C-A2B9-E4AFD1BFE619}"/>
              </a:ext>
            </a:extLst>
          </p:cNvPr>
          <p:cNvSpPr/>
          <p:nvPr/>
        </p:nvSpPr>
        <p:spPr>
          <a:xfrm>
            <a:off x="6418510" y="4149051"/>
            <a:ext cx="996905" cy="83135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64223-8D89-F045-BD8C-D6FC42760028}"/>
              </a:ext>
            </a:extLst>
          </p:cNvPr>
          <p:cNvSpPr txBox="1"/>
          <p:nvPr/>
        </p:nvSpPr>
        <p:spPr>
          <a:xfrm>
            <a:off x="8650840" y="5619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1C9D1-9325-AF4E-8E43-6BAFEB3B7185}"/>
              </a:ext>
            </a:extLst>
          </p:cNvPr>
          <p:cNvSpPr txBox="1"/>
          <p:nvPr/>
        </p:nvSpPr>
        <p:spPr>
          <a:xfrm>
            <a:off x="839038" y="4469606"/>
            <a:ext cx="4690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Problem?</a:t>
            </a:r>
          </a:p>
          <a:p>
            <a:r>
              <a:rPr lang="en-US" sz="1600" b="1" dirty="0"/>
              <a:t>NMS performed poorly if targets are close</a:t>
            </a:r>
          </a:p>
        </p:txBody>
      </p:sp>
      <p:pic>
        <p:nvPicPr>
          <p:cNvPr id="22" name="Graphic 21" descr="Cat with solid fill">
            <a:extLst>
              <a:ext uri="{FF2B5EF4-FFF2-40B4-BE49-F238E27FC236}">
                <a16:creationId xmlns:a16="http://schemas.microsoft.com/office/drawing/2014/main" id="{423CC8DB-C1A3-844D-81D3-5289C3E0D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3285" y="4086317"/>
            <a:ext cx="914400" cy="914400"/>
          </a:xfrm>
          <a:prstGeom prst="rect">
            <a:avLst/>
          </a:prstGeom>
        </p:spPr>
      </p:pic>
      <p:pic>
        <p:nvPicPr>
          <p:cNvPr id="24" name="Graphic 23" descr="Kitten outline">
            <a:extLst>
              <a:ext uri="{FF2B5EF4-FFF2-40B4-BE49-F238E27FC236}">
                <a16:creationId xmlns:a16="http://schemas.microsoft.com/office/drawing/2014/main" id="{E06CB77C-18FB-334B-9715-CE4C1214E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4047" y="4324647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C45E3BC-6DD0-E349-9A0A-29E9E27294A8}"/>
              </a:ext>
            </a:extLst>
          </p:cNvPr>
          <p:cNvSpPr/>
          <p:nvPr/>
        </p:nvSpPr>
        <p:spPr>
          <a:xfrm>
            <a:off x="9541541" y="4328073"/>
            <a:ext cx="996905" cy="831350"/>
          </a:xfrm>
          <a:prstGeom prst="rect">
            <a:avLst/>
          </a:prstGeom>
          <a:noFill/>
          <a:ln w="76200" cap="flat">
            <a:solidFill>
              <a:srgbClr val="92D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77721B-EE39-774C-B9E8-7B76E522BDD0}"/>
              </a:ext>
            </a:extLst>
          </p:cNvPr>
          <p:cNvSpPr txBox="1"/>
          <p:nvPr/>
        </p:nvSpPr>
        <p:spPr>
          <a:xfrm>
            <a:off x="10538446" y="5054381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4DA1AC-987E-7640-A765-B40D1F17C3CE}"/>
              </a:ext>
            </a:extLst>
          </p:cNvPr>
          <p:cNvSpPr txBox="1"/>
          <p:nvPr/>
        </p:nvSpPr>
        <p:spPr>
          <a:xfrm>
            <a:off x="6296575" y="5552820"/>
            <a:ext cx="1361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Expectation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0B4084-E437-654E-8DCD-941A33EB3445}"/>
              </a:ext>
            </a:extLst>
          </p:cNvPr>
          <p:cNvSpPr txBox="1"/>
          <p:nvPr/>
        </p:nvSpPr>
        <p:spPr>
          <a:xfrm>
            <a:off x="9514411" y="5577954"/>
            <a:ext cx="1361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After NMS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79B4C2-E829-9F4C-BF9D-EF7D806424A8}"/>
              </a:ext>
            </a:extLst>
          </p:cNvPr>
          <p:cNvSpPr txBox="1"/>
          <p:nvPr/>
        </p:nvSpPr>
        <p:spPr>
          <a:xfrm>
            <a:off x="7473936" y="326460"/>
            <a:ext cx="1890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Bbox</a:t>
            </a:r>
            <a:r>
              <a:rPr lang="en-US" sz="1400" b="1" dirty="0"/>
              <a:t> proposal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AF906A-FC1D-684E-8FC5-78E4C9F8BE22}"/>
              </a:ext>
            </a:extLst>
          </p:cNvPr>
          <p:cNvSpPr txBox="1"/>
          <p:nvPr/>
        </p:nvSpPr>
        <p:spPr>
          <a:xfrm>
            <a:off x="7597975" y="5054381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136763-4D41-4043-BF4C-36E24AA4D7CD}"/>
              </a:ext>
            </a:extLst>
          </p:cNvPr>
          <p:cNvSpPr txBox="1"/>
          <p:nvPr/>
        </p:nvSpPr>
        <p:spPr>
          <a:xfrm>
            <a:off x="5896504" y="36572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0.75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0CBFDC-800C-E94B-91EF-BBCFA52F02F5}"/>
              </a:ext>
            </a:extLst>
          </p:cNvPr>
          <p:cNvCxnSpPr>
            <a:cxnSpLocks/>
          </p:cNvCxnSpPr>
          <p:nvPr/>
        </p:nvCxnSpPr>
        <p:spPr>
          <a:xfrm flipH="1">
            <a:off x="7750409" y="2719744"/>
            <a:ext cx="357634" cy="9375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A54816-3AD3-784F-957A-B6321755C325}"/>
              </a:ext>
            </a:extLst>
          </p:cNvPr>
          <p:cNvCxnSpPr>
            <a:cxnSpLocks/>
          </p:cNvCxnSpPr>
          <p:nvPr/>
        </p:nvCxnSpPr>
        <p:spPr>
          <a:xfrm>
            <a:off x="8835570" y="2719744"/>
            <a:ext cx="259934" cy="8897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092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81F03F-F58F-4C06-9F22-5B4B7054E86C}"/>
              </a:ext>
            </a:extLst>
          </p:cNvPr>
          <p:cNvSpPr txBox="1"/>
          <p:nvPr/>
        </p:nvSpPr>
        <p:spPr>
          <a:xfrm>
            <a:off x="3162300" y="2828836"/>
            <a:ext cx="58674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chemeClr val="bg1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338860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20CDD5C-7360-4C5E-A2FB-58042E40BD7F}"/>
              </a:ext>
            </a:extLst>
          </p:cNvPr>
          <p:cNvSpPr txBox="1"/>
          <p:nvPr/>
        </p:nvSpPr>
        <p:spPr>
          <a:xfrm>
            <a:off x="2006599" y="1507452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404A71-2383-4C8C-9CE4-2A5962615F99}"/>
              </a:ext>
            </a:extLst>
          </p:cNvPr>
          <p:cNvSpPr txBox="1"/>
          <p:nvPr/>
        </p:nvSpPr>
        <p:spPr>
          <a:xfrm>
            <a:off x="2006599" y="3780888"/>
            <a:ext cx="253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Introduction to CV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Object detection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69C308-AC88-4DC4-8EA9-4C45AE817DCE}"/>
              </a:ext>
            </a:extLst>
          </p:cNvPr>
          <p:cNvSpPr/>
          <p:nvPr/>
        </p:nvSpPr>
        <p:spPr>
          <a:xfrm>
            <a:off x="2006598" y="3302058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Overview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46EE3B-42DC-4A13-9E88-8A8F31B68568}"/>
              </a:ext>
            </a:extLst>
          </p:cNvPr>
          <p:cNvSpPr/>
          <p:nvPr/>
        </p:nvSpPr>
        <p:spPr>
          <a:xfrm>
            <a:off x="2006598" y="2876945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01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C0E1D5-DB6C-46A3-B52D-748F0FE285E5}"/>
              </a:ext>
            </a:extLst>
          </p:cNvPr>
          <p:cNvSpPr txBox="1"/>
          <p:nvPr/>
        </p:nvSpPr>
        <p:spPr>
          <a:xfrm>
            <a:off x="4750204" y="3780888"/>
            <a:ext cx="253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Intersection over Union (</a:t>
            </a:r>
            <a:r>
              <a:rPr lang="en-US" altLang="ko-KR" sz="1600" dirty="0" err="1">
                <a:solidFill>
                  <a:schemeClr val="bg1"/>
                </a:solidFill>
              </a:rPr>
              <a:t>IoU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Mean average precision (</a:t>
            </a:r>
            <a:r>
              <a:rPr lang="en-US" altLang="ko-KR" sz="1600" dirty="0" err="1">
                <a:solidFill>
                  <a:schemeClr val="bg1"/>
                </a:solidFill>
              </a:rPr>
              <a:t>mAP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14EE2B-B22F-4C01-A28D-2F16DF698AE1}"/>
              </a:ext>
            </a:extLst>
          </p:cNvPr>
          <p:cNvSpPr/>
          <p:nvPr/>
        </p:nvSpPr>
        <p:spPr>
          <a:xfrm>
            <a:off x="4750203" y="3302058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Metrics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2D8745-B3B6-4D08-9CDC-C0640358B209}"/>
              </a:ext>
            </a:extLst>
          </p:cNvPr>
          <p:cNvSpPr/>
          <p:nvPr/>
        </p:nvSpPr>
        <p:spPr>
          <a:xfrm>
            <a:off x="4750203" y="2876945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02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9C9101-23EE-4693-9A20-27D74B7663D8}"/>
              </a:ext>
            </a:extLst>
          </p:cNvPr>
          <p:cNvSpPr txBox="1"/>
          <p:nvPr/>
        </p:nvSpPr>
        <p:spPr>
          <a:xfrm>
            <a:off x="7654043" y="3780888"/>
            <a:ext cx="253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Common algorithm to tackle multiple bounding boxes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549DA1-032B-4262-8D51-0B23C24F9067}"/>
              </a:ext>
            </a:extLst>
          </p:cNvPr>
          <p:cNvSpPr/>
          <p:nvPr/>
        </p:nvSpPr>
        <p:spPr>
          <a:xfrm>
            <a:off x="7654042" y="3302058"/>
            <a:ext cx="4084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Non-Max Suppression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95936-F25B-4220-893B-4F124056AD14}"/>
              </a:ext>
            </a:extLst>
          </p:cNvPr>
          <p:cNvSpPr/>
          <p:nvPr/>
        </p:nvSpPr>
        <p:spPr>
          <a:xfrm>
            <a:off x="7654042" y="2876945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28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4B1D73-FFEC-7F43-B3CB-CBE34007A9BF}"/>
              </a:ext>
            </a:extLst>
          </p:cNvPr>
          <p:cNvSpPr txBox="1"/>
          <p:nvPr/>
        </p:nvSpPr>
        <p:spPr>
          <a:xfrm>
            <a:off x="454193" y="244030"/>
            <a:ext cx="602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  <a:cs typeface="Arial" panose="020B0604020202020204" pitchFamily="34" charset="0"/>
              </a:rPr>
              <a:t>Overview – What is CV?</a:t>
            </a:r>
            <a:endParaRPr lang="ko-KR" altLang="en-US" sz="3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직사각형 4">
            <a:extLst>
              <a:ext uri="{FF2B5EF4-FFF2-40B4-BE49-F238E27FC236}">
                <a16:creationId xmlns:a16="http://schemas.microsoft.com/office/drawing/2014/main" id="{B143034C-8383-DD4E-84CC-F09C1476CBD7}"/>
              </a:ext>
            </a:extLst>
          </p:cNvPr>
          <p:cNvSpPr/>
          <p:nvPr/>
        </p:nvSpPr>
        <p:spPr>
          <a:xfrm>
            <a:off x="228600" y="1019250"/>
            <a:ext cx="2829560" cy="584224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Classification</a:t>
            </a:r>
          </a:p>
        </p:txBody>
      </p:sp>
      <p:pic>
        <p:nvPicPr>
          <p:cNvPr id="1026" name="Picture 2" descr="Image Classifier - Cats🐱 vs Dogs🐶 | by Greg Surma | Medium">
            <a:extLst>
              <a:ext uri="{FF2B5EF4-FFF2-40B4-BE49-F238E27FC236}">
                <a16:creationId xmlns:a16="http://schemas.microsoft.com/office/drawing/2014/main" id="{FECE4CFC-5B59-E84F-81FA-237A7BDF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3474"/>
            <a:ext cx="2829560" cy="158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4">
            <a:extLst>
              <a:ext uri="{FF2B5EF4-FFF2-40B4-BE49-F238E27FC236}">
                <a16:creationId xmlns:a16="http://schemas.microsoft.com/office/drawing/2014/main" id="{0C9BFDBE-DCF3-4B47-A536-B7807FA2E602}"/>
              </a:ext>
            </a:extLst>
          </p:cNvPr>
          <p:cNvSpPr/>
          <p:nvPr/>
        </p:nvSpPr>
        <p:spPr>
          <a:xfrm>
            <a:off x="3388774" y="1019250"/>
            <a:ext cx="2829560" cy="584224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1030" name="Picture 6" descr="Real-Time Object Detection Using TensorFlow - Great Learning">
            <a:extLst>
              <a:ext uri="{FF2B5EF4-FFF2-40B4-BE49-F238E27FC236}">
                <a16:creationId xmlns:a16="http://schemas.microsoft.com/office/drawing/2014/main" id="{C0DBEEEA-3218-9B42-B5B1-B779E5925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74" y="1611828"/>
            <a:ext cx="2829560" cy="15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4">
            <a:extLst>
              <a:ext uri="{FF2B5EF4-FFF2-40B4-BE49-F238E27FC236}">
                <a16:creationId xmlns:a16="http://schemas.microsoft.com/office/drawing/2014/main" id="{5EB30D53-20BF-B845-A43E-915EF92E3927}"/>
              </a:ext>
            </a:extLst>
          </p:cNvPr>
          <p:cNvSpPr/>
          <p:nvPr/>
        </p:nvSpPr>
        <p:spPr>
          <a:xfrm>
            <a:off x="6408022" y="1019250"/>
            <a:ext cx="5783976" cy="656214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G" sz="1400" dirty="0">
                <a:solidFill>
                  <a:schemeClr val="bg1"/>
                </a:solidFill>
              </a:rPr>
              <a:t>Image </a:t>
            </a:r>
            <a:r>
              <a:rPr lang="en-US" altLang="ko-KR" sz="1400" dirty="0">
                <a:solidFill>
                  <a:schemeClr val="bg1"/>
                </a:solidFill>
              </a:rPr>
              <a:t>Segmentation (panoptic)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592220-03C3-A84B-8470-69B45548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24" y="1665249"/>
            <a:ext cx="5783976" cy="2805716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A186D69-C968-064A-89B5-39DAA67F0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" y="3937654"/>
            <a:ext cx="5989734" cy="280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4">
            <a:extLst>
              <a:ext uri="{FF2B5EF4-FFF2-40B4-BE49-F238E27FC236}">
                <a16:creationId xmlns:a16="http://schemas.microsoft.com/office/drawing/2014/main" id="{82BFD9F4-3FCA-4241-9314-937B08725EC6}"/>
              </a:ext>
            </a:extLst>
          </p:cNvPr>
          <p:cNvSpPr/>
          <p:nvPr/>
        </p:nvSpPr>
        <p:spPr>
          <a:xfrm>
            <a:off x="228601" y="3376256"/>
            <a:ext cx="5989733" cy="564042"/>
          </a:xfrm>
          <a:prstGeom prst="rect">
            <a:avLst/>
          </a:prstGeom>
          <a:solidFill>
            <a:srgbClr val="2657F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Keypoint</a:t>
            </a:r>
            <a:r>
              <a:rPr lang="en-US" sz="1400" dirty="0">
                <a:solidFill>
                  <a:schemeClr val="bg1"/>
                </a:solidFill>
              </a:rPr>
              <a:t> detection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9E6BA-DD9A-5347-88C9-719ADAD6A7B7}"/>
              </a:ext>
            </a:extLst>
          </p:cNvPr>
          <p:cNvSpPr txBox="1"/>
          <p:nvPr/>
        </p:nvSpPr>
        <p:spPr>
          <a:xfrm>
            <a:off x="6695440" y="5313680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165444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E8A0A1-1323-4389-94E1-343071244EC0}"/>
              </a:ext>
            </a:extLst>
          </p:cNvPr>
          <p:cNvSpPr txBox="1"/>
          <p:nvPr/>
        </p:nvSpPr>
        <p:spPr>
          <a:xfrm>
            <a:off x="1309484" y="1273557"/>
            <a:ext cx="5314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  <a:cs typeface="Arial" panose="020B0604020202020204" pitchFamily="34" charset="0"/>
              </a:rPr>
              <a:t>Object Detection Task</a:t>
            </a:r>
            <a:endParaRPr lang="ko-KR" altLang="en-US" sz="3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665ED-6BF7-481B-BC8F-6CF992ABE7C0}"/>
              </a:ext>
            </a:extLst>
          </p:cNvPr>
          <p:cNvSpPr txBox="1"/>
          <p:nvPr/>
        </p:nvSpPr>
        <p:spPr>
          <a:xfrm>
            <a:off x="1433664" y="2285926"/>
            <a:ext cx="45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Localization (regression)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BDAE96-DBD1-4481-B66A-CDE6DE7869B3}"/>
              </a:ext>
            </a:extLst>
          </p:cNvPr>
          <p:cNvSpPr txBox="1"/>
          <p:nvPr/>
        </p:nvSpPr>
        <p:spPr>
          <a:xfrm>
            <a:off x="1433665" y="2750705"/>
            <a:ext cx="4757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4D4D4D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Localized the subject in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Done by drawing bounding boxes (</a:t>
            </a:r>
            <a:r>
              <a:rPr lang="en-US" altLang="ko-KR" dirty="0" err="1">
                <a:solidFill>
                  <a:schemeClr val="tx1"/>
                </a:solidFill>
              </a:rPr>
              <a:t>bbox</a:t>
            </a:r>
            <a:r>
              <a:rPr lang="en-US" altLang="ko-KR" dirty="0">
                <a:solidFill>
                  <a:schemeClr val="tx1"/>
                </a:solidFill>
              </a:rPr>
              <a:t>) around the subject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Bbox</a:t>
            </a:r>
            <a:r>
              <a:rPr lang="en-US" altLang="ko-KR" dirty="0">
                <a:solidFill>
                  <a:schemeClr val="tx1"/>
                </a:solidFill>
              </a:rPr>
              <a:t> described as (x1, y1, x2, y2) or (x, y, w, 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92FD5-9D89-430A-B122-47647553288A}"/>
              </a:ext>
            </a:extLst>
          </p:cNvPr>
          <p:cNvSpPr txBox="1"/>
          <p:nvPr/>
        </p:nvSpPr>
        <p:spPr>
          <a:xfrm>
            <a:off x="1433664" y="4171965"/>
            <a:ext cx="45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solidFill>
                  <a:srgbClr val="00C4CC"/>
                </a:solidFill>
              </a:defRPr>
            </a:lvl1pPr>
          </a:lstStyle>
          <a:p>
            <a:r>
              <a:rPr lang="en-US" altLang="ko-KR" b="0" dirty="0">
                <a:solidFill>
                  <a:schemeClr val="tx1"/>
                </a:solidFill>
                <a:latin typeface="+mj-lt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1B551-57B4-406F-AC46-C2958DA68E04}"/>
              </a:ext>
            </a:extLst>
          </p:cNvPr>
          <p:cNvSpPr txBox="1"/>
          <p:nvPr/>
        </p:nvSpPr>
        <p:spPr>
          <a:xfrm>
            <a:off x="1433665" y="4626584"/>
            <a:ext cx="4560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4D4D4D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Classify subject correctly (e.g. cat or dog)</a:t>
            </a:r>
          </a:p>
        </p:txBody>
      </p:sp>
      <p:pic>
        <p:nvPicPr>
          <p:cNvPr id="2050" name="Picture 2" descr="How can i detect and localize object using tensorflow and convolutional  neural network? - Stack Overflow">
            <a:extLst>
              <a:ext uri="{FF2B5EF4-FFF2-40B4-BE49-F238E27FC236}">
                <a16:creationId xmlns:a16="http://schemas.microsoft.com/office/drawing/2014/main" id="{55A7263E-9A05-9544-88EA-4949A4357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89" y="1539214"/>
            <a:ext cx="4757552" cy="356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04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A018BF-CC45-4240-8552-049126CAF9DE}"/>
              </a:ext>
            </a:extLst>
          </p:cNvPr>
          <p:cNvSpPr txBox="1"/>
          <p:nvPr/>
        </p:nvSpPr>
        <p:spPr>
          <a:xfrm>
            <a:off x="1984074" y="581966"/>
            <a:ext cx="822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  <a:cs typeface="Arial" panose="020B0604020202020204" pitchFamily="34" charset="0"/>
              </a:rPr>
              <a:t>Object detection models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75CAC-339C-6B46-BBEE-3312269D31C4}"/>
              </a:ext>
            </a:extLst>
          </p:cNvPr>
          <p:cNvSpPr txBox="1"/>
          <p:nvPr/>
        </p:nvSpPr>
        <p:spPr>
          <a:xfrm>
            <a:off x="2060901" y="1311919"/>
            <a:ext cx="8070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500" b="1" u="sng" dirty="0">
                <a:solidFill>
                  <a:schemeClr val="tx1"/>
                </a:solidFill>
              </a:rPr>
              <a:t>Two-stage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</a:rPr>
              <a:t>Region-based CNN Family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R-CNN (2014), </a:t>
            </a:r>
            <a:r>
              <a:rPr lang="en-SG" sz="1500" dirty="0"/>
              <a:t>Fast R-CNN (2015), Faster R-CNN (2016), Mask R-CNN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</a:rPr>
              <a:t>More accurate but are typically slower.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61C07-6DCB-DC4B-8955-472FBAFF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151" y="2617442"/>
            <a:ext cx="5805055" cy="33974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43BEBF-29AA-D840-AA0C-181BA53F4BBC}"/>
              </a:ext>
            </a:extLst>
          </p:cNvPr>
          <p:cNvSpPr/>
          <p:nvPr/>
        </p:nvSpPr>
        <p:spPr>
          <a:xfrm>
            <a:off x="9684325" y="5714286"/>
            <a:ext cx="2317136" cy="314494"/>
          </a:xfrm>
          <a:prstGeom prst="rect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FFB7E-59D2-8243-96E1-FDAE1FCDF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8" y="2520390"/>
            <a:ext cx="4934970" cy="3508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D5028-DA43-8F40-A36A-F4A52C9685A1}"/>
              </a:ext>
            </a:extLst>
          </p:cNvPr>
          <p:cNvSpPr txBox="1"/>
          <p:nvPr/>
        </p:nvSpPr>
        <p:spPr>
          <a:xfrm>
            <a:off x="1227502" y="6360206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Sliding window technique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ED8DB-A57F-9140-8921-768CB36596D6}"/>
              </a:ext>
            </a:extLst>
          </p:cNvPr>
          <p:cNvSpPr txBox="1"/>
          <p:nvPr/>
        </p:nvSpPr>
        <p:spPr>
          <a:xfrm>
            <a:off x="7494608" y="6334553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Region proposal technique </a:t>
            </a:r>
          </a:p>
        </p:txBody>
      </p:sp>
    </p:spTree>
    <p:extLst>
      <p:ext uri="{BB962C8B-B14F-4D97-AF65-F5344CB8AC3E}">
        <p14:creationId xmlns:p14="http://schemas.microsoft.com/office/powerpoint/2010/main" val="121804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A018BF-CC45-4240-8552-049126CAF9DE}"/>
              </a:ext>
            </a:extLst>
          </p:cNvPr>
          <p:cNvSpPr txBox="1"/>
          <p:nvPr/>
        </p:nvSpPr>
        <p:spPr>
          <a:xfrm>
            <a:off x="1916283" y="803641"/>
            <a:ext cx="822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cs typeface="Arial" panose="020B0604020202020204" pitchFamily="34" charset="0"/>
              </a:rPr>
              <a:t>object detection models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75CAC-339C-6B46-BBEE-3312269D31C4}"/>
              </a:ext>
            </a:extLst>
          </p:cNvPr>
          <p:cNvSpPr txBox="1"/>
          <p:nvPr/>
        </p:nvSpPr>
        <p:spPr>
          <a:xfrm>
            <a:off x="2054756" y="1896936"/>
            <a:ext cx="79469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500" b="1" u="sng" dirty="0">
                <a:solidFill>
                  <a:schemeClr val="tx1"/>
                </a:solidFill>
              </a:rPr>
              <a:t>One-stage models</a:t>
            </a:r>
          </a:p>
          <a:p>
            <a:endParaRPr lang="en-US" altLang="ko-KR" sz="15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</a:rPr>
              <a:t>YOLO Family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YOLO (2015), YOLOv2 (2016), YOLOv3 (2018), YOLOv4 (2020), YOLOv5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</a:rPr>
              <a:t>SSD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</a:rPr>
              <a:t>Fast inference speed, but not as good at recognizing a group of small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57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C53DD2-C373-4562-BB90-563731E6CCA8}"/>
              </a:ext>
            </a:extLst>
          </p:cNvPr>
          <p:cNvSpPr txBox="1"/>
          <p:nvPr/>
        </p:nvSpPr>
        <p:spPr>
          <a:xfrm>
            <a:off x="655263" y="1429322"/>
            <a:ext cx="5807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  <a:latin typeface="+mj-lt"/>
              </a:rPr>
              <a:t>Evaluation metric: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+mj-lt"/>
              </a:rPr>
              <a:t>Intersection over Union (</a:t>
            </a:r>
            <a:r>
              <a:rPr lang="en-US" altLang="ko-KR" sz="2800" dirty="0" err="1">
                <a:solidFill>
                  <a:schemeClr val="tx1"/>
                </a:solidFill>
                <a:latin typeface="+mj-lt"/>
              </a:rPr>
              <a:t>IoU</a:t>
            </a:r>
            <a:r>
              <a:rPr lang="en-US" altLang="ko-KR" sz="2800" dirty="0">
                <a:solidFill>
                  <a:schemeClr val="tx1"/>
                </a:solidFill>
                <a:latin typeface="+mj-lt"/>
              </a:rPr>
              <a:t>)</a:t>
            </a:r>
            <a:endParaRPr lang="ko-KR" altLang="en-US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0AD3B-58E5-436B-B06C-B8593BAA079B}"/>
              </a:ext>
            </a:extLst>
          </p:cNvPr>
          <p:cNvSpPr txBox="1"/>
          <p:nvPr/>
        </p:nvSpPr>
        <p:spPr>
          <a:xfrm>
            <a:off x="655263" y="2839873"/>
            <a:ext cx="5611974" cy="224676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IoU</a:t>
            </a:r>
            <a:r>
              <a:rPr lang="en-US" altLang="ko-KR" dirty="0">
                <a:solidFill>
                  <a:schemeClr val="tx1"/>
                </a:solidFill>
              </a:rPr>
              <a:t> quantify the amount of overlap area between predicted </a:t>
            </a:r>
            <a:r>
              <a:rPr lang="en-US" altLang="ko-KR" dirty="0" err="1">
                <a:solidFill>
                  <a:schemeClr val="tx1"/>
                </a:solidFill>
              </a:rPr>
              <a:t>bbox</a:t>
            </a:r>
            <a:r>
              <a:rPr lang="en-US" altLang="ko-KR" dirty="0">
                <a:solidFill>
                  <a:schemeClr val="tx1"/>
                </a:solidFill>
              </a:rPr>
              <a:t> overlapped with ground-truth </a:t>
            </a:r>
            <a:r>
              <a:rPr lang="en-US" altLang="ko-KR" dirty="0" err="1">
                <a:solidFill>
                  <a:schemeClr val="tx1"/>
                </a:solidFill>
              </a:rPr>
              <a:t>bbox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Range from 0 (prediction totally off) to 1 (prefect prediction)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If prediction has </a:t>
            </a:r>
            <a:r>
              <a:rPr lang="en-US" altLang="ko-KR" dirty="0" err="1">
                <a:solidFill>
                  <a:schemeClr val="tx1"/>
                </a:solidFill>
              </a:rPr>
              <a:t>IoU</a:t>
            </a:r>
            <a:r>
              <a:rPr lang="en-US" altLang="ko-KR" dirty="0">
                <a:solidFill>
                  <a:schemeClr val="tx1"/>
                </a:solidFill>
              </a:rPr>
              <a:t> &gt; 0.5, correct classification  -&gt; </a:t>
            </a:r>
            <a:r>
              <a:rPr lang="en-US" altLang="ko-KR" b="1" dirty="0">
                <a:solidFill>
                  <a:schemeClr val="tx1"/>
                </a:solidFill>
              </a:rPr>
              <a:t>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If prediction has </a:t>
            </a:r>
            <a:r>
              <a:rPr lang="en-US" altLang="ko-KR" dirty="0" err="1">
                <a:solidFill>
                  <a:schemeClr val="tx1"/>
                </a:solidFill>
              </a:rPr>
              <a:t>IoU</a:t>
            </a:r>
            <a:r>
              <a:rPr lang="en-US" altLang="ko-KR" dirty="0">
                <a:solidFill>
                  <a:schemeClr val="tx1"/>
                </a:solidFill>
              </a:rPr>
              <a:t> &lt; 0.5, correct classification  -&gt; </a:t>
            </a:r>
            <a:r>
              <a:rPr lang="en-US" altLang="ko-KR" b="1" dirty="0">
                <a:solidFill>
                  <a:schemeClr val="tx1"/>
                </a:solidFill>
              </a:rPr>
              <a:t>FP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If no prediction when there is a target -&gt; </a:t>
            </a:r>
            <a:r>
              <a:rPr lang="en-US" altLang="ko-KR" b="1" dirty="0">
                <a:solidFill>
                  <a:schemeClr val="tx1"/>
                </a:solidFill>
              </a:rPr>
              <a:t>FN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  </a:t>
            </a:r>
            <a:r>
              <a:rPr lang="en-US" altLang="ko-KR" dirty="0">
                <a:solidFill>
                  <a:schemeClr val="tx1"/>
                </a:solidFill>
              </a:rPr>
              <a:t>(0.5 is an arbitrary threshold)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CA004-7C18-E047-B120-AD70290A8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782" y="2090711"/>
            <a:ext cx="5267218" cy="26769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C3206B-2246-9F4E-9544-99BCD7EC9352}"/>
              </a:ext>
            </a:extLst>
          </p:cNvPr>
          <p:cNvSpPr/>
          <p:nvPr/>
        </p:nvSpPr>
        <p:spPr>
          <a:xfrm>
            <a:off x="8948791" y="2702104"/>
            <a:ext cx="1119883" cy="647272"/>
          </a:xfrm>
          <a:prstGeom prst="rect">
            <a:avLst/>
          </a:prstGeom>
          <a:noFill/>
          <a:ln w="76200" cap="flat">
            <a:solidFill>
              <a:srgbClr val="00B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E42EF-4A5E-3244-98D7-D4BD98B7EC9B}"/>
              </a:ext>
            </a:extLst>
          </p:cNvPr>
          <p:cNvSpPr/>
          <p:nvPr/>
        </p:nvSpPr>
        <p:spPr>
          <a:xfrm>
            <a:off x="10972800" y="2702104"/>
            <a:ext cx="1119883" cy="647272"/>
          </a:xfrm>
          <a:prstGeom prst="rect">
            <a:avLst/>
          </a:prstGeom>
          <a:noFill/>
          <a:ln w="76200" cap="flat">
            <a:solidFill>
              <a:srgbClr val="00B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AD2DA1-EEEA-854B-8324-CD76591A76C4}"/>
              </a:ext>
            </a:extLst>
          </p:cNvPr>
          <p:cNvSpPr/>
          <p:nvPr/>
        </p:nvSpPr>
        <p:spPr>
          <a:xfrm>
            <a:off x="8691937" y="2486346"/>
            <a:ext cx="914400" cy="539394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32F46D-4251-D04D-AD6A-26DC92288824}"/>
              </a:ext>
            </a:extLst>
          </p:cNvPr>
          <p:cNvSpPr/>
          <p:nvPr/>
        </p:nvSpPr>
        <p:spPr>
          <a:xfrm>
            <a:off x="10703958" y="2486346"/>
            <a:ext cx="914400" cy="539394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5FF78-53BA-C64A-98B0-215F15D48580}"/>
              </a:ext>
            </a:extLst>
          </p:cNvPr>
          <p:cNvSpPr/>
          <p:nvPr/>
        </p:nvSpPr>
        <p:spPr>
          <a:xfrm>
            <a:off x="9287838" y="3693723"/>
            <a:ext cx="801384" cy="22595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B14D6-0420-244C-BC71-0598BF2C5BD4}"/>
              </a:ext>
            </a:extLst>
          </p:cNvPr>
          <p:cNvSpPr/>
          <p:nvPr/>
        </p:nvSpPr>
        <p:spPr>
          <a:xfrm>
            <a:off x="7436777" y="3580748"/>
            <a:ext cx="1018854" cy="71385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E02AC-3905-104A-B93E-68072F728BEC}"/>
              </a:ext>
            </a:extLst>
          </p:cNvPr>
          <p:cNvSpPr/>
          <p:nvPr/>
        </p:nvSpPr>
        <p:spPr>
          <a:xfrm>
            <a:off x="11299857" y="3769231"/>
            <a:ext cx="443505" cy="525367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4520D-6026-AF4D-AE59-30539204A12C}"/>
              </a:ext>
            </a:extLst>
          </p:cNvPr>
          <p:cNvSpPr/>
          <p:nvPr/>
        </p:nvSpPr>
        <p:spPr>
          <a:xfrm>
            <a:off x="7304070" y="3614037"/>
            <a:ext cx="1274851" cy="598367"/>
          </a:xfrm>
          <a:prstGeom prst="rect">
            <a:avLst/>
          </a:prstGeom>
          <a:noFill/>
          <a:ln w="76200" cap="flat">
            <a:solidFill>
              <a:srgbClr val="00B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2D644F-F83F-F44D-9F5A-11E2143C07ED}"/>
              </a:ext>
            </a:extLst>
          </p:cNvPr>
          <p:cNvSpPr/>
          <p:nvPr/>
        </p:nvSpPr>
        <p:spPr>
          <a:xfrm>
            <a:off x="8946223" y="3565134"/>
            <a:ext cx="1142999" cy="647270"/>
          </a:xfrm>
          <a:prstGeom prst="rect">
            <a:avLst/>
          </a:prstGeom>
          <a:noFill/>
          <a:ln w="76200" cap="flat">
            <a:solidFill>
              <a:srgbClr val="00B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20E3A1-DAAA-F540-B96B-EA113723600F}"/>
              </a:ext>
            </a:extLst>
          </p:cNvPr>
          <p:cNvSpPr/>
          <p:nvPr/>
        </p:nvSpPr>
        <p:spPr>
          <a:xfrm>
            <a:off x="10477072" y="3580749"/>
            <a:ext cx="786827" cy="380020"/>
          </a:xfrm>
          <a:prstGeom prst="rect">
            <a:avLst/>
          </a:prstGeom>
          <a:noFill/>
          <a:ln w="76200" cap="flat">
            <a:solidFill>
              <a:srgbClr val="00B050"/>
            </a:solidFill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550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A018BF-CC45-4240-8552-049126CAF9DE}"/>
              </a:ext>
            </a:extLst>
          </p:cNvPr>
          <p:cNvSpPr txBox="1"/>
          <p:nvPr/>
        </p:nvSpPr>
        <p:spPr>
          <a:xfrm>
            <a:off x="960788" y="372126"/>
            <a:ext cx="1007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cs typeface="Arial" panose="020B0604020202020204" pitchFamily="34" charset="0"/>
              </a:rPr>
              <a:t>Evaluation metric: Mean Average Precision (</a:t>
            </a:r>
            <a:r>
              <a:rPr lang="en-US" altLang="ko-KR" sz="2800" dirty="0" err="1">
                <a:latin typeface="+mj-lt"/>
                <a:cs typeface="Arial" panose="020B0604020202020204" pitchFamily="34" charset="0"/>
              </a:rPr>
              <a:t>mAP</a:t>
            </a:r>
            <a:r>
              <a:rPr lang="en-US" altLang="ko-KR" sz="2800" dirty="0">
                <a:latin typeface="+mj-lt"/>
                <a:cs typeface="Arial" panose="020B0604020202020204" pitchFamily="34" charset="0"/>
              </a:rPr>
              <a:t>)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75CAC-339C-6B46-BBEE-3312269D31C4}"/>
              </a:ext>
            </a:extLst>
          </p:cNvPr>
          <p:cNvSpPr txBox="1"/>
          <p:nvPr/>
        </p:nvSpPr>
        <p:spPr>
          <a:xfrm>
            <a:off x="580501" y="1255275"/>
            <a:ext cx="56660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Based on the concept of </a:t>
            </a:r>
            <a:r>
              <a:rPr lang="en-US" altLang="ko-KR" sz="1400" dirty="0" err="1">
                <a:solidFill>
                  <a:schemeClr val="tx1"/>
                </a:solidFill>
              </a:rPr>
              <a:t>IoU</a:t>
            </a:r>
            <a:r>
              <a:rPr lang="en-US" altLang="ko-KR" sz="1400" dirty="0">
                <a:solidFill>
                  <a:schemeClr val="tx1"/>
                </a:solidFill>
              </a:rPr>
              <a:t>, calculate TP, FP, FN to built a precision –recall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STEPS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Sort the predictions by confidence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Compute the precision and recall for each row sequentially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Plot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Calculate area under graph and you get AP!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Repeat this for diff classes and average them e.g. AP</a:t>
            </a:r>
            <a:r>
              <a:rPr lang="en-US" altLang="ko-KR" sz="1400" baseline="-25000" dirty="0">
                <a:solidFill>
                  <a:schemeClr val="tx1"/>
                </a:solidFill>
              </a:rPr>
              <a:t>CAT </a:t>
            </a:r>
            <a:r>
              <a:rPr lang="en-US" altLang="ko-KR" sz="1400" dirty="0">
                <a:solidFill>
                  <a:schemeClr val="tx1"/>
                </a:solidFill>
              </a:rPr>
              <a:t>, AP</a:t>
            </a:r>
            <a:r>
              <a:rPr lang="en-US" altLang="ko-KR" sz="1400" baseline="-25000" dirty="0">
                <a:solidFill>
                  <a:schemeClr val="tx1"/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Hence mean 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9812BE-DD4B-AB4A-9059-62FA5AF3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545" y="1059733"/>
            <a:ext cx="5945455" cy="34022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360DCE-FEA2-5742-AF2F-D05A075B0B83}"/>
              </a:ext>
            </a:extLst>
          </p:cNvPr>
          <p:cNvSpPr txBox="1"/>
          <p:nvPr/>
        </p:nvSpPr>
        <p:spPr>
          <a:xfrm>
            <a:off x="9534418" y="1489887"/>
            <a:ext cx="79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1 / 1</a:t>
            </a:r>
            <a:endParaRPr lang="en-US" sz="1050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C424A-887F-C743-989B-38F3179187C2}"/>
              </a:ext>
            </a:extLst>
          </p:cNvPr>
          <p:cNvSpPr txBox="1"/>
          <p:nvPr/>
        </p:nvSpPr>
        <p:spPr>
          <a:xfrm>
            <a:off x="9519150" y="1764905"/>
            <a:ext cx="79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2 / 2</a:t>
            </a:r>
            <a:endParaRPr lang="en-US" sz="105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DBCDE-385B-D943-9949-ECB4CA1E8B5D}"/>
              </a:ext>
            </a:extLst>
          </p:cNvPr>
          <p:cNvSpPr txBox="1"/>
          <p:nvPr/>
        </p:nvSpPr>
        <p:spPr>
          <a:xfrm>
            <a:off x="9519149" y="2039923"/>
            <a:ext cx="79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2 / 3</a:t>
            </a:r>
            <a:endParaRPr lang="en-US" sz="105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2D7C8-B4CD-6F43-940F-344825746953}"/>
              </a:ext>
            </a:extLst>
          </p:cNvPr>
          <p:cNvSpPr txBox="1"/>
          <p:nvPr/>
        </p:nvSpPr>
        <p:spPr>
          <a:xfrm>
            <a:off x="9519148" y="2333558"/>
            <a:ext cx="79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2 / 4</a:t>
            </a:r>
            <a:endParaRPr lang="en-US" sz="1050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CC1FC6-5746-8448-A4C8-2D66A54C9785}"/>
              </a:ext>
            </a:extLst>
          </p:cNvPr>
          <p:cNvSpPr txBox="1"/>
          <p:nvPr/>
        </p:nvSpPr>
        <p:spPr>
          <a:xfrm>
            <a:off x="11137031" y="1464302"/>
            <a:ext cx="79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1 / </a:t>
            </a:r>
            <a:r>
              <a:rPr lang="en-US" sz="1200" b="1" dirty="0">
                <a:solidFill>
                  <a:srgbClr val="00B0F0"/>
                </a:solidFill>
                <a:highlight>
                  <a:srgbClr val="00FF00"/>
                </a:highlight>
              </a:rPr>
              <a:t>5</a:t>
            </a:r>
            <a:endParaRPr lang="en-US" sz="1050" b="1" dirty="0">
              <a:solidFill>
                <a:srgbClr val="00B0F0"/>
              </a:solidFill>
              <a:highlight>
                <a:srgbClr val="00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A7C18-6F48-D04C-A0B3-1D8FB4333214}"/>
              </a:ext>
            </a:extLst>
          </p:cNvPr>
          <p:cNvSpPr txBox="1"/>
          <p:nvPr/>
        </p:nvSpPr>
        <p:spPr>
          <a:xfrm>
            <a:off x="11137031" y="1762924"/>
            <a:ext cx="79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2 / </a:t>
            </a:r>
            <a:r>
              <a:rPr lang="en-US" sz="1200" b="1" dirty="0">
                <a:solidFill>
                  <a:srgbClr val="00B0F0"/>
                </a:solidFill>
                <a:highlight>
                  <a:srgbClr val="00FF00"/>
                </a:highlight>
              </a:rPr>
              <a:t>5</a:t>
            </a:r>
            <a:endParaRPr lang="en-US" sz="1050" b="1" dirty="0">
              <a:solidFill>
                <a:srgbClr val="00B0F0"/>
              </a:solidFill>
              <a:highlight>
                <a:srgbClr val="00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EFE52-EFE0-F24D-90A7-B8B0F3F15484}"/>
              </a:ext>
            </a:extLst>
          </p:cNvPr>
          <p:cNvSpPr txBox="1"/>
          <p:nvPr/>
        </p:nvSpPr>
        <p:spPr>
          <a:xfrm>
            <a:off x="11137030" y="2039922"/>
            <a:ext cx="79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2 / </a:t>
            </a:r>
            <a:r>
              <a:rPr lang="en-US" sz="1200" b="1" dirty="0">
                <a:solidFill>
                  <a:srgbClr val="00B0F0"/>
                </a:solidFill>
                <a:highlight>
                  <a:srgbClr val="00FF00"/>
                </a:highlight>
              </a:rPr>
              <a:t>5</a:t>
            </a:r>
            <a:endParaRPr lang="en-US" sz="1050" b="1" dirty="0">
              <a:solidFill>
                <a:srgbClr val="00B0F0"/>
              </a:solidFill>
              <a:highlight>
                <a:srgbClr val="00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22A95-0096-C147-BFC8-2034BCFEDA40}"/>
              </a:ext>
            </a:extLst>
          </p:cNvPr>
          <p:cNvSpPr txBox="1"/>
          <p:nvPr/>
        </p:nvSpPr>
        <p:spPr>
          <a:xfrm>
            <a:off x="11137030" y="2333558"/>
            <a:ext cx="79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2 / </a:t>
            </a:r>
            <a:r>
              <a:rPr lang="en-US" sz="1200" b="1" dirty="0">
                <a:solidFill>
                  <a:srgbClr val="00B0F0"/>
                </a:solidFill>
                <a:highlight>
                  <a:srgbClr val="00FF00"/>
                </a:highlight>
              </a:rPr>
              <a:t>5</a:t>
            </a:r>
            <a:endParaRPr lang="en-US" sz="1050" b="1" dirty="0">
              <a:solidFill>
                <a:srgbClr val="00B0F0"/>
              </a:solidFill>
              <a:highlight>
                <a:srgbClr val="00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416E3-0BE2-6643-B3AC-0FB6D9DE106F}"/>
              </a:ext>
            </a:extLst>
          </p:cNvPr>
          <p:cNvSpPr txBox="1"/>
          <p:nvPr/>
        </p:nvSpPr>
        <p:spPr>
          <a:xfrm>
            <a:off x="10310257" y="847334"/>
            <a:ext cx="2506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5 total cases in this e.g.</a:t>
            </a:r>
            <a:endParaRPr lang="en-US" sz="105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D32BF-E3E5-6E42-8E6E-D9CC50D1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9" y="3821569"/>
            <a:ext cx="5416773" cy="2986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805B2-5551-1643-9844-4D5E91BA1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82" y="4338406"/>
            <a:ext cx="1941551" cy="24753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21D5E1-3CA7-F647-98A3-C4F7F5D9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633" y="4572633"/>
            <a:ext cx="3822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7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A018BF-CC45-4240-8552-049126CAF9DE}"/>
              </a:ext>
            </a:extLst>
          </p:cNvPr>
          <p:cNvSpPr txBox="1"/>
          <p:nvPr/>
        </p:nvSpPr>
        <p:spPr>
          <a:xfrm>
            <a:off x="960788" y="372126"/>
            <a:ext cx="1007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cs typeface="Arial" panose="020B0604020202020204" pitchFamily="34" charset="0"/>
              </a:rPr>
              <a:t>Evaluation metric: Mean Average Precision (</a:t>
            </a:r>
            <a:r>
              <a:rPr lang="en-US" altLang="ko-KR" sz="2800" dirty="0" err="1">
                <a:latin typeface="+mj-lt"/>
                <a:cs typeface="Arial" panose="020B0604020202020204" pitchFamily="34" charset="0"/>
              </a:rPr>
              <a:t>mAP</a:t>
            </a:r>
            <a:r>
              <a:rPr lang="en-US" altLang="ko-KR" sz="2800" dirty="0">
                <a:latin typeface="+mj-lt"/>
                <a:cs typeface="Arial" panose="020B0604020202020204" pitchFamily="34" charset="0"/>
              </a:rPr>
              <a:t>)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84397-CE38-FA40-9C85-439FB8C96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14" y="1006425"/>
            <a:ext cx="83185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871F83-4B96-8745-B5DF-9C5AF66BC198}"/>
              </a:ext>
            </a:extLst>
          </p:cNvPr>
          <p:cNvSpPr txBox="1"/>
          <p:nvPr/>
        </p:nvSpPr>
        <p:spPr>
          <a:xfrm>
            <a:off x="665345" y="1672590"/>
            <a:ext cx="246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COCO Object </a:t>
            </a:r>
          </a:p>
          <a:p>
            <a:r>
              <a:rPr lang="en-SG" b="1" dirty="0"/>
              <a:t>Detection</a:t>
            </a:r>
          </a:p>
          <a:p>
            <a:r>
              <a:rPr lang="en-SG" b="1" dirty="0"/>
              <a:t>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16444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657F4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5903</TotalTime>
  <Words>745</Words>
  <Application>Microsoft Macintosh PowerPoint</Application>
  <PresentationFormat>Widescreen</PresentationFormat>
  <Paragraphs>142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Montserrat Black</vt:lpstr>
      <vt:lpstr>Wingdings</vt:lpstr>
      <vt:lpstr>Arial</vt:lpstr>
      <vt:lpstr>맑은 고딕</vt:lpstr>
      <vt:lpstr>Montserrat Light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Chee Ming SIOW</cp:lastModifiedBy>
  <cp:revision>165</cp:revision>
  <dcterms:created xsi:type="dcterms:W3CDTF">2019-04-06T05:20:47Z</dcterms:created>
  <dcterms:modified xsi:type="dcterms:W3CDTF">2022-03-01T23:31:50Z</dcterms:modified>
</cp:coreProperties>
</file>